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87" r:id="rId3"/>
    <p:sldId id="266" r:id="rId4"/>
    <p:sldId id="286" r:id="rId5"/>
    <p:sldId id="258" r:id="rId6"/>
    <p:sldId id="288" r:id="rId7"/>
    <p:sldId id="289" r:id="rId8"/>
    <p:sldId id="260" r:id="rId9"/>
    <p:sldId id="290" r:id="rId10"/>
    <p:sldId id="291" r:id="rId11"/>
    <p:sldId id="261" r:id="rId12"/>
    <p:sldId id="292" r:id="rId13"/>
    <p:sldId id="293" r:id="rId14"/>
    <p:sldId id="294" r:id="rId15"/>
    <p:sldId id="263" r:id="rId16"/>
    <p:sldId id="295" r:id="rId17"/>
    <p:sldId id="296" r:id="rId18"/>
    <p:sldId id="297" r:id="rId19"/>
    <p:sldId id="262" r:id="rId20"/>
    <p:sldId id="269" r:id="rId21"/>
    <p:sldId id="271" r:id="rId22"/>
    <p:sldId id="272" r:id="rId23"/>
    <p:sldId id="276" r:id="rId24"/>
    <p:sldId id="277" r:id="rId25"/>
    <p:sldId id="274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3333CC"/>
    <a:srgbClr val="660066"/>
    <a:srgbClr val="996600"/>
    <a:srgbClr val="009999"/>
    <a:srgbClr val="6600FF"/>
    <a:srgbClr val="009900"/>
    <a:srgbClr val="D60093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229FB-046B-4474-B049-11E96F06A0BB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E9809-7EB4-413D-821C-C4A37EE5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85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ent?zcid=2582" TargetMode="External"/><Relationship Id="rId2" Type="http://schemas.openxmlformats.org/officeDocument/2006/relationships/hyperlink" Target="https://www.eeo.cn/e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ebinar.ru/" TargetMode="External"/><Relationship Id="rId5" Type="http://schemas.openxmlformats.org/officeDocument/2006/relationships/hyperlink" Target="https://www.skype.com/en/" TargetMode="External"/><Relationship Id="rId4" Type="http://schemas.openxmlformats.org/officeDocument/2006/relationships/hyperlink" Target="https://meet.google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" TargetMode="External"/><Relationship Id="rId7" Type="http://schemas.openxmlformats.org/officeDocument/2006/relationships/hyperlink" Target="https://skysmart.me/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xford.ru/" TargetMode="External"/><Relationship Id="rId5" Type="http://schemas.openxmlformats.org/officeDocument/2006/relationships/hyperlink" Target="https://yandex.ru/efir/" TargetMode="External"/><Relationship Id="rId4" Type="http://schemas.openxmlformats.org/officeDocument/2006/relationships/hyperlink" Target="https://yandex.ru/tuto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i-pishi.ru/" TargetMode="External"/><Relationship Id="rId7" Type="http://schemas.openxmlformats.org/officeDocument/2006/relationships/hyperlink" Target="https://stepik.org/catalog" TargetMode="External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ousemath.ru/" TargetMode="External"/><Relationship Id="rId5" Type="http://schemas.openxmlformats.org/officeDocument/2006/relationships/hyperlink" Target="https://lingualeo.com/ru" TargetMode="External"/><Relationship Id="rId4" Type="http://schemas.openxmlformats.org/officeDocument/2006/relationships/hyperlink" Target="https://algoritmika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ok.ru/blog/-kak-organizovat-onlayn-obuchenie-v-odnoklassnikah-vo-vremya-karantina" TargetMode="External"/><Relationship Id="rId2" Type="http://schemas.openxmlformats.org/officeDocument/2006/relationships/hyperlink" Target="https://vk.com/@edu-for-dista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2.jpe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Супоневская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№1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Героя Советского Союза Н.И.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Чувина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859216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как форма организации учебного процесса: проблемы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заместитель директора по УВР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Изотова О.В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черты дистанционного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53357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ru-RU" dirty="0" smtClean="0"/>
              <a:t>-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(удобное место, время, индивидуальный темп обучения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модульность (индивидуальная образовательная траектория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социальное равноправие (равные возможности получения образования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экономичность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(эффективное использование учебных площадей, технических транспортных средств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новая роль преподавателя (преподаватель консультирует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планирует работу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направленную на освоение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дисциплины).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3152" t="5046" r="8569" b="7197"/>
          <a:stretch/>
        </p:blipFill>
        <p:spPr bwMode="auto">
          <a:xfrm>
            <a:off x="4427984" y="2060848"/>
            <a:ext cx="453650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858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дистанционного обучения: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Классическое дистанционное обучение (асинхронное, электронное,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Онлайн-обучение (синхронное, непосредственное общение в режиме реального времени с помощью ТС)</a:t>
            </a:r>
          </a:p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Смешанное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376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СанПиН к дистанционному обучению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изображением на индивидуальном мониторе компьютера должна составлять: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для учащихся 1-4-х классов — не более 15 минут;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для учащихся 5-7 классов — не более 20 минут;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для учащихся 8-11 классов — 25 минут.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непрерывного использования 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 с жидкокристаллическим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монитором на уроках составляет: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для учащихся 1-2-х классов — не более 20 минут;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для учащихся 3-4 классов — не более 25 минут;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для учащихся 5-6 классов — не более 30 минут;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для учащихся 7-11 классов — 35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4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занятий с использованием ПЭВМ в течение учебного дня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- IV классов составляет 1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V - VIII классах - 2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IX - XI классах - 3 урока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497" y="1600200"/>
            <a:ext cx="330400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02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дистанционного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772816"/>
            <a:ext cx="461270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2000" y="1417638"/>
            <a:ext cx="4392488" cy="4708525"/>
          </a:xfrm>
        </p:spPr>
        <p:txBody>
          <a:bodyPr>
            <a:no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получают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познакомиться со множеством образовательных ресурсов и форматов, на которые не обращали внимания раньше;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добывать информацию. Отрабатывают навыки работы с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интернет-ресурсами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совершенствуют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владения средствами информации в любых формах: поиск, анализ, отбор необходимых данных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мобильность, адаптивность в различных информационных сообществах, развивают информационную культуру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испытывают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выявляют и актуализируют свои академические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способности,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объективную самооценку;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прислушиваясь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себе, смогут понять, какой тип восприятия информации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ближе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визуальный (учебники, задания в интернете), аудио (работа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учителем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аудио- и видео звонков), кинестетический (выйти на улицу, чтобы изучить растения в ближайшем парке или склеить дома макеты геометрических фигур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6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3970784" cy="4392488"/>
          </a:xfrm>
        </p:spPr>
        <p:txBody>
          <a:bodyPr>
            <a:normAutofit fontScale="40000" lnSpcReduction="20000"/>
          </a:bodyPr>
          <a:lstStyle/>
          <a:p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(непривычное общение на расстоянии через экран телевизора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по работе не только с компьютером, но и с другими техническими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средствами;</a:t>
            </a:r>
          </a:p>
          <a:p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качества работы Интернет и информационно-телекоммуникационных сетей (бывает задержка звука, зависание или пропадание изображения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сетей; </a:t>
            </a:r>
          </a:p>
          <a:p>
            <a:pPr marL="0" indent="0"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ехнологические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методические ограничения существующих образовательных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платформ; </a:t>
            </a:r>
          </a:p>
          <a:p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неготовность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к организации образовательного процесса в режиме удаленного доступа. </a:t>
            </a:r>
          </a:p>
          <a:p>
            <a:endParaRPr lang="ru-RU" dirty="0"/>
          </a:p>
        </p:txBody>
      </p:sp>
      <p:pic>
        <p:nvPicPr>
          <p:cNvPr id="15" name="Picture 2" descr="https://proufu.ru/upload/iblock/399/399a42ece3ae7281fc7769ebb74db8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0721"/>
            <a:ext cx="4038600" cy="268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55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платформы дистанционного обучения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25468310"/>
              </p:ext>
            </p:extLst>
          </p:nvPr>
        </p:nvGraphicFramePr>
        <p:xfrm>
          <a:off x="457200" y="1484786"/>
          <a:ext cx="7787207" cy="4694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2412">
                  <a:extLst>
                    <a:ext uri="{9D8B030D-6E8A-4147-A177-3AD203B41FA5}">
                      <a16:colId xmlns:a16="http://schemas.microsoft.com/office/drawing/2014/main" xmlns="" val="310303459"/>
                    </a:ext>
                  </a:extLst>
                </a:gridCol>
                <a:gridCol w="2391577">
                  <a:extLst>
                    <a:ext uri="{9D8B030D-6E8A-4147-A177-3AD203B41FA5}">
                      <a16:colId xmlns:a16="http://schemas.microsoft.com/office/drawing/2014/main" xmlns="" val="965511016"/>
                    </a:ext>
                  </a:extLst>
                </a:gridCol>
                <a:gridCol w="3053218">
                  <a:extLst>
                    <a:ext uri="{9D8B030D-6E8A-4147-A177-3AD203B41FA5}">
                      <a16:colId xmlns:a16="http://schemas.microsoft.com/office/drawing/2014/main" xmlns="" val="1824526110"/>
                    </a:ext>
                  </a:extLst>
                </a:gridCol>
              </a:tblGrid>
              <a:tr h="221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ресурса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extLst>
                  <a:ext uri="{0D108BD9-81ED-4DB2-BD59-A6C34878D82A}">
                    <a16:rowId xmlns:a16="http://schemas.microsoft.com/office/drawing/2014/main" xmlns="" val="2432648312"/>
                  </a:ext>
                </a:extLst>
              </a:tr>
              <a:tr h="663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ClassIn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 уроки, сдача заданий, облако для общих файлов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https://www.eeo.cn/en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extLst>
                  <a:ext uri="{0D108BD9-81ED-4DB2-BD59-A6C34878D82A}">
                    <a16:rowId xmlns:a16="http://schemas.microsoft.com/office/drawing/2014/main" xmlns="" val="781620605"/>
                  </a:ext>
                </a:extLst>
              </a:tr>
              <a:tr h="748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Zoom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ВКС, бесплатно до 40 мин, до 100 участников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zoom.us/ent?zcid=2582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extLst>
                  <a:ext uri="{0D108BD9-81ED-4DB2-BD59-A6C34878D82A}">
                    <a16:rowId xmlns:a16="http://schemas.microsoft.com/office/drawing/2014/main" xmlns="" val="95653445"/>
                  </a:ext>
                </a:extLst>
              </a:tr>
              <a:tr h="748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meet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100 участников. Можно сохранять запись встречи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https://meet.google.com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extLst>
                  <a:ext uri="{0D108BD9-81ED-4DB2-BD59-A6C34878D82A}">
                    <a16:rowId xmlns:a16="http://schemas.microsoft.com/office/drawing/2014/main" xmlns="" val="3498462078"/>
                  </a:ext>
                </a:extLst>
              </a:tr>
              <a:tr h="1002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Skype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 мин, 110 участников. Запись сохраняется на 30 дней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https://www.skype.com/en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/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extLst>
                  <a:ext uri="{0D108BD9-81ED-4DB2-BD59-A6C34878D82A}">
                    <a16:rowId xmlns:a16="http://schemas.microsoft.com/office/drawing/2014/main" xmlns="" val="3444094353"/>
                  </a:ext>
                </a:extLst>
              </a:tr>
              <a:tr h="125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Webinar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 до 5 участников, возможно до 10 000. Нет лимита по времени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webinar.ru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extLst>
                  <a:ext uri="{0D108BD9-81ED-4DB2-BD59-A6C34878D82A}">
                    <a16:rowId xmlns:a16="http://schemas.microsoft.com/office/drawing/2014/main" xmlns="" val="2372341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1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платформы дистанционного обучения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53584881"/>
              </p:ext>
            </p:extLst>
          </p:nvPr>
        </p:nvGraphicFramePr>
        <p:xfrm>
          <a:off x="179512" y="1417638"/>
          <a:ext cx="8784976" cy="5056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8795">
                  <a:extLst>
                    <a:ext uri="{9D8B030D-6E8A-4147-A177-3AD203B41FA5}">
                      <a16:colId xmlns:a16="http://schemas.microsoft.com/office/drawing/2014/main" xmlns="" val="548346564"/>
                    </a:ext>
                  </a:extLst>
                </a:gridCol>
                <a:gridCol w="3186845">
                  <a:extLst>
                    <a:ext uri="{9D8B030D-6E8A-4147-A177-3AD203B41FA5}">
                      <a16:colId xmlns:a16="http://schemas.microsoft.com/office/drawing/2014/main" xmlns="" val="3676332077"/>
                    </a:ext>
                  </a:extLst>
                </a:gridCol>
                <a:gridCol w="3069336">
                  <a:extLst>
                    <a:ext uri="{9D8B030D-6E8A-4147-A177-3AD203B41FA5}">
                      <a16:colId xmlns:a16="http://schemas.microsoft.com/office/drawing/2014/main" xmlns="" val="1061595426"/>
                    </a:ext>
                  </a:extLst>
                </a:gridCol>
              </a:tblGrid>
              <a:tr h="192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ресурса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extLst>
                  <a:ext uri="{0D108BD9-81ED-4DB2-BD59-A6C34878D82A}">
                    <a16:rowId xmlns:a16="http://schemas.microsoft.com/office/drawing/2014/main" xmlns="" val="3079781194"/>
                  </a:ext>
                </a:extLst>
              </a:tr>
              <a:tr h="842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 и задания для всех классов, с 1 по 11, и по всем основным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учебным предметам.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https://resh.edu.ru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extLst>
                  <a:ext uri="{0D108BD9-81ED-4DB2-BD59-A6C34878D82A}">
                    <a16:rowId xmlns:a16="http://schemas.microsoft.com/office/drawing/2014/main" xmlns="" val="2146678267"/>
                  </a:ext>
                </a:extLst>
              </a:tr>
              <a:tr h="1895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«Яндекс»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Бесплатная платформа для дистанционного обучения. Она 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обеспечивает интерактивными видеотрансляциями уроков .+ «Яндекс-учебник»,+ «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Яндекс.Репетитор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https://education.yandex.ru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https://yandex.ru/tutor/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https://yandex.ru/efir/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extLst>
                  <a:ext uri="{0D108BD9-81ED-4DB2-BD59-A6C34878D82A}">
                    <a16:rowId xmlns:a16="http://schemas.microsoft.com/office/drawing/2014/main" xmlns="" val="164560602"/>
                  </a:ext>
                </a:extLst>
              </a:tr>
              <a:tr h="126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«Фоксфорд»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Даёт бесплатный доступ ко всем курсам по школьной программе на то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время, пока дети не вернутся в школы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foxford.ru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extLst>
                  <a:ext uri="{0D108BD9-81ED-4DB2-BD59-A6C34878D82A}">
                    <a16:rowId xmlns:a16="http://schemas.microsoft.com/office/drawing/2014/main" xmlns="" val="2883333753"/>
                  </a:ext>
                </a:extLst>
              </a:tr>
              <a:tr h="842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Skysmart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материалы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интерактивные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тетради 7-11 класс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skysmart.me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extLst>
                  <a:ext uri="{0D108BD9-81ED-4DB2-BD59-A6C34878D82A}">
                    <a16:rowId xmlns:a16="http://schemas.microsoft.com/office/drawing/2014/main" xmlns="" val="2830058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35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платформы дистанционного обучения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8649441"/>
              </p:ext>
            </p:extLst>
          </p:nvPr>
        </p:nvGraphicFramePr>
        <p:xfrm>
          <a:off x="179512" y="1444594"/>
          <a:ext cx="8784977" cy="4984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8794">
                  <a:extLst>
                    <a:ext uri="{9D8B030D-6E8A-4147-A177-3AD203B41FA5}">
                      <a16:colId xmlns:a16="http://schemas.microsoft.com/office/drawing/2014/main" xmlns="" val="2683555909"/>
                    </a:ext>
                  </a:extLst>
                </a:gridCol>
                <a:gridCol w="3186847">
                  <a:extLst>
                    <a:ext uri="{9D8B030D-6E8A-4147-A177-3AD203B41FA5}">
                      <a16:colId xmlns:a16="http://schemas.microsoft.com/office/drawing/2014/main" xmlns="" val="2467163578"/>
                    </a:ext>
                  </a:extLst>
                </a:gridCol>
                <a:gridCol w="3069336">
                  <a:extLst>
                    <a:ext uri="{9D8B030D-6E8A-4147-A177-3AD203B41FA5}">
                      <a16:colId xmlns:a16="http://schemas.microsoft.com/office/drawing/2014/main" xmlns="" val="1761124813"/>
                    </a:ext>
                  </a:extLst>
                </a:gridCol>
              </a:tblGrid>
              <a:tr h="6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Онлайн-уроки по математике, окружающему миру, русскому и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английскому языкам для учеников 1–4-х классов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uchi.ru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extLst>
                  <a:ext uri="{0D108BD9-81ED-4DB2-BD59-A6C34878D82A}">
                    <a16:rowId xmlns:a16="http://schemas.microsoft.com/office/drawing/2014/main" xmlns="" val="775525715"/>
                  </a:ext>
                </a:extLst>
              </a:tr>
              <a:tr h="6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«Реши-Пиши»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Нескучные задания для детей от 3 до 9 лет: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распечатывать и делать, например, листы с заданиями по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простейшим алгоритмам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reshi-pishi.ru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extLst>
                  <a:ext uri="{0D108BD9-81ED-4DB2-BD59-A6C34878D82A}">
                    <a16:rowId xmlns:a16="http://schemas.microsoft.com/office/drawing/2014/main" xmlns="" val="1405303200"/>
                  </a:ext>
                </a:extLst>
              </a:tr>
              <a:tr h="140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«Алгоритмика»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по информатике для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 школы: это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видеозаписи с объяснением материала, а также онлайн-тренажеры, с помощью которых можно отработать полученные знания.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algoritmika.org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extLst>
                  <a:ext uri="{0D108BD9-81ED-4DB2-BD59-A6C34878D82A}">
                    <a16:rowId xmlns:a16="http://schemas.microsoft.com/office/drawing/2014/main" xmlns="" val="343865668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Lingualeo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приложении можно изучать английский бесплатно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lingualeo.com/ru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extLst>
                  <a:ext uri="{0D108BD9-81ED-4DB2-BD59-A6C34878D82A}">
                    <a16:rowId xmlns:a16="http://schemas.microsoft.com/office/drawing/2014/main" xmlns="" val="205218260"/>
                  </a:ext>
                </a:extLst>
              </a:tr>
              <a:tr h="6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«Мышематика</a:t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Жени Кац»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бесплатном доступе — материалы для творчества: математические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поделки, головоломки, календари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mousemath.ru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extLst>
                  <a:ext uri="{0D108BD9-81ED-4DB2-BD59-A6C34878D82A}">
                    <a16:rowId xmlns:a16="http://schemas.microsoft.com/office/drawing/2014/main" xmlns="" val="91965760"/>
                  </a:ext>
                </a:extLst>
              </a:tr>
              <a:tr h="70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Stepik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платформа и конструктор онлайн-курсов и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интерактивных уроков с автоматической проверкой и обратной связью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stepik.org/catalog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12" marR="28112" marT="0" marB="0" anchor="ctr"/>
                </a:tc>
                <a:extLst>
                  <a:ext uri="{0D108BD9-81ED-4DB2-BD59-A6C34878D82A}">
                    <a16:rowId xmlns:a16="http://schemas.microsoft.com/office/drawing/2014/main" xmlns="" val="280123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15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1190A26-823C-4D99-BEEA-1180B033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поддерживать контакт с учениками на дистанционном обучении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3466E78-A7DD-4344-97B5-573B535C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632205"/>
            <a:ext cx="8001028" cy="35935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 «ОДНОКЛАССНИКИ» И «ВКОНТАКТЕ»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Закрытые или публичные сообщества и чаты для класса, группы и предмета. В сообществах можно не только публиковать записи с важной информацией и участвовать в обсуждениях, но и хранить учебные документы, конспекты, учебники.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Прямые трансляции лекций и уроков, запись видео, вебинары.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Дистанционные видеоуроки. Соцсети поддерживают групповые звонки, в которых может участвовать до 100 человек, а также демонстрацию экрана компьютера и смартфона.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Размещение учебных материалов: документов (презентаций, файлов, таблиц), картинок, аудио, видео.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Готовые приложения внутри соцсетей (тесты, анкеты и др.). Соцсети также позволяют разрабатывать собственные инструменты на платформах мини-приложений.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458980-CB8E-4B64-9C45-597CBAE8801D}"/>
              </a:ext>
            </a:extLst>
          </p:cNvPr>
          <p:cNvSpPr txBox="1"/>
          <p:nvPr/>
        </p:nvSpPr>
        <p:spPr>
          <a:xfrm>
            <a:off x="465592" y="5215840"/>
            <a:ext cx="3561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9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 МЕТОДИЧЕСКИЕ РЕКОМЕНДАЦИИ ВКОНТАКТЕ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https://vk.com/@edu-for-distant</a:t>
            </a:r>
            <a:endParaRPr lang="ru-RU" b="1" dirty="0">
              <a:solidFill>
                <a:srgbClr val="0094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8DD367-AB60-4157-B29E-A9B794283AE9}"/>
              </a:ext>
            </a:extLst>
          </p:cNvPr>
          <p:cNvSpPr txBox="1"/>
          <p:nvPr/>
        </p:nvSpPr>
        <p:spPr>
          <a:xfrm>
            <a:off x="4061786" y="5215840"/>
            <a:ext cx="4885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9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 МЕТОДИЧЕСКИЕ РЕКОМЕНДАЦИИ ОДНОКЛАССНИКИ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https://insideok.ru/blog/-kak-organizovat-onlayn-obuchenie-v-odnoklassnikah-vo-vremya-karantina</a:t>
            </a:r>
            <a:endParaRPr lang="ru-RU" b="1" dirty="0">
              <a:solidFill>
                <a:srgbClr val="0094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1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03244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Никакие технологии не могут заменить хорошего учителя…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получения образования не может заменить реальный, традиционный. Он может только дополнять традиционные способы получения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такая система создается по необходимости, просто жизнь заставляет нас такую систему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создавать.</a:t>
            </a:r>
          </a:p>
          <a:p>
            <a:pPr marL="0" indent="0" algn="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34070"/>
            <a:ext cx="7230237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44824"/>
            <a:ext cx="446449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146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759" y="138583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План 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73018" y="1958109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материал и мотивация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500438"/>
            <a:ext cx="1580336" cy="778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8096" y="1528654"/>
            <a:ext cx="1874262" cy="104181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0" y="3260436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7418" y="1485128"/>
            <a:ext cx="1754909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Онлайн-уроки</a:t>
            </a:r>
            <a:r>
              <a:rPr lang="ru-RU" dirty="0" smtClean="0"/>
              <a:t> 20 мин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67418" y="3322295"/>
            <a:ext cx="1745674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/>
              <a:t>Практикум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https://i.artfile.ru/2272x1704_1148447_%5bwww.ArtFile.ru%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637" y="161497"/>
            <a:ext cx="1462782" cy="1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4100" y="234030"/>
            <a:ext cx="1117359" cy="841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5121" y="3871386"/>
            <a:ext cx="207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самостоятельное изучение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0765" y="5535172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рефлексия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0042" y="5353038"/>
            <a:ext cx="1745674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/>
              <a:t>Обратная связь</a:t>
            </a:r>
          </a:p>
          <a:p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-73891" y="5274974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4429132"/>
            <a:ext cx="773522" cy="718183"/>
          </a:xfrm>
          <a:prstGeom prst="rect">
            <a:avLst/>
          </a:prstGeom>
        </p:spPr>
      </p:pic>
      <p:pic>
        <p:nvPicPr>
          <p:cNvPr id="1026" name="Picture 2" descr="https://tehnot.com/wp-content/uploads/2016/05/maxresdefault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2285992"/>
            <a:ext cx="1729161" cy="954078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1345038/6f342b5c-4a64-4281-92a9-0c7817c48221/s1200?webp=fal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857628"/>
            <a:ext cx="1000132" cy="1000132"/>
          </a:xfrm>
          <a:prstGeom prst="rect">
            <a:avLst/>
          </a:prstGeom>
          <a:noFill/>
        </p:spPr>
      </p:pic>
      <p:pic>
        <p:nvPicPr>
          <p:cNvPr id="3" name="Picture 2" descr="d:\Users\Пользователь\Desktop\slide-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5500702"/>
            <a:ext cx="1406513" cy="1053454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5500702"/>
            <a:ext cx="937130" cy="5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8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759" y="138583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План Б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333" y="1636759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материал и мотивация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1832" y="3634636"/>
            <a:ext cx="1580336" cy="77895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0" y="3260436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7418" y="1485128"/>
            <a:ext cx="1754909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Онлайн-уроки</a:t>
            </a:r>
            <a:r>
              <a:rPr lang="ru-RU" dirty="0" smtClean="0"/>
              <a:t> 20 мин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67418" y="3322295"/>
            <a:ext cx="1745674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/>
              <a:t>Практикум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https://i.artfile.ru/2272x1704_1148447_%5bwww.ArtFile.ru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637" y="161497"/>
            <a:ext cx="1462782" cy="1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4100" y="234030"/>
            <a:ext cx="1117359" cy="841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4759" y="3816994"/>
            <a:ext cx="207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самостоятельное изучение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5532097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рефлексия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0042" y="5353038"/>
            <a:ext cx="1745674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/>
              <a:t>Обратная связь</a:t>
            </a:r>
          </a:p>
          <a:p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-73891" y="5274974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http://induc.ru/upload/iblock/e71/e71752eb8213689b067c40fd3fe086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677" y="1986965"/>
            <a:ext cx="1841097" cy="11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4429132"/>
            <a:ext cx="773522" cy="7181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0205" y="1395314"/>
            <a:ext cx="1937262" cy="1038532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6007867" y="479695"/>
            <a:ext cx="856322" cy="50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9325" y="2150706"/>
            <a:ext cx="1839708" cy="1105059"/>
          </a:xfrm>
          <a:prstGeom prst="rect">
            <a:avLst/>
          </a:prstGeom>
        </p:spPr>
      </p:pic>
      <p:pic>
        <p:nvPicPr>
          <p:cNvPr id="26" name="Picture 4" descr="https://avatars.mds.yandex.net/get-pdb/1345038/6f342b5c-4a64-4281-92a9-0c7817c48221/s1200?webp=fals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3571876"/>
            <a:ext cx="1000132" cy="1000132"/>
          </a:xfrm>
          <a:prstGeom prst="rect">
            <a:avLst/>
          </a:prstGeom>
          <a:noFill/>
        </p:spPr>
      </p:pic>
      <p:pic>
        <p:nvPicPr>
          <p:cNvPr id="27" name="Picture 2" descr="d:\Users\Пользователь\Desktop\slide-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5572140"/>
            <a:ext cx="1406513" cy="1053454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9322" y="5572140"/>
            <a:ext cx="1008568" cy="5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2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759" y="138583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План </a:t>
            </a:r>
            <a:r>
              <a:rPr lang="ru-RU" dirty="0"/>
              <a:t>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3018" y="1958109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материал и мотивация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3260436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7418" y="1485128"/>
            <a:ext cx="1754909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Онлайн-уроки</a:t>
            </a:r>
            <a:r>
              <a:rPr lang="ru-RU" dirty="0" smtClean="0"/>
              <a:t> 20 мин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67418" y="3322295"/>
            <a:ext cx="1745674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/>
              <a:t>Практикум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https://i.artfile.ru/2272x1704_1148447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637" y="161497"/>
            <a:ext cx="1462782" cy="1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4100" y="234030"/>
            <a:ext cx="1117359" cy="841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5121" y="3871386"/>
            <a:ext cx="207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самостоятельное изучение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0702" y="5611148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рефлексия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0042" y="5353038"/>
            <a:ext cx="1745674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/>
              <a:t>Обратная связь</a:t>
            </a:r>
          </a:p>
          <a:p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-73891" y="5274974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007867" y="479695"/>
            <a:ext cx="856322" cy="50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07867" y="479695"/>
            <a:ext cx="978868" cy="595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s://victoria.gift/wp-content/uploads/5399.48_4_tiff_10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020" y="1173185"/>
            <a:ext cx="1907808" cy="19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media.ozone.ru/multimedia/1014850974.jpg?maxWidth=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544" y="3353047"/>
            <a:ext cx="1234323" cy="184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3543" y="5429274"/>
            <a:ext cx="1234323" cy="12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8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ребе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857224" y="857232"/>
            <a:ext cx="75009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Наши шаги в дистанционном обучении! </a:t>
            </a:r>
            <a:r>
              <a:rPr lang="ru-RU" altLang="ru-RU" sz="3200" b="1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Они какие?</a:t>
            </a:r>
            <a:r>
              <a:rPr lang="ru-RU" altLang="ru-RU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</a:t>
            </a:r>
            <a:r>
              <a:rPr lang="ru-RU" altLang="ru-RU" sz="3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ru-RU" altLang="ru-RU" sz="3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21429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«Если не знаешь, что делать, - делай шаг вперед»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 rot="1182542">
            <a:off x="821783" y="2441951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первые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 rot="20113970">
            <a:off x="2143108" y="292893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трудные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 rot="1495049">
            <a:off x="3714744" y="278605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нелегкие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371475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самостоятельные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 rot="1419241">
            <a:off x="6143636" y="285749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обязывающие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 rot="1139092">
            <a:off x="6215074" y="464344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напрягающие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 rot="19683461">
            <a:off x="3428992" y="478632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требующие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 rot="20990176">
            <a:off x="6316594" y="361657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разные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 rot="2647319">
            <a:off x="5072066" y="542926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удивляющие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1505633">
            <a:off x="642910" y="350043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открывающие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дистанционного обучения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60"/>
            <a:ext cx="8472518" cy="57150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ставить «2»!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Хвалить даже за самое малое проявление обратной связи и детей и родителей.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должны носить обучающий характер (информация, тренировка, контроль), должны быть дозированы (нельзя сразу задавать на неделю вперед).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характер заданий (наглядность, увлекательность, необычность и т.д.)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Стабильное расписание - 2-4 предмета в день</a:t>
            </a:r>
          </a:p>
          <a:p>
            <a:pPr marL="514350" indent="-514350">
              <a:buNone/>
            </a:pPr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    Срок выполнения заданий  от 3 часов до 3 дней.</a:t>
            </a:r>
          </a:p>
          <a:p>
            <a:pPr marL="514350" indent="-514350">
              <a:buNone/>
            </a:pPr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    К каждому учебному дню ученику нужно выполнить задания не более чем по 2-3 предметам. </a:t>
            </a:r>
          </a:p>
          <a:p>
            <a:pPr marL="514350" indent="-514350">
              <a:buNone/>
            </a:pPr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ереработка тем, планов: темы на повторение, обобщение, новые –самые простые. Сложные – на  очную форму обучения.</a:t>
            </a:r>
          </a:p>
          <a:p>
            <a:pPr marL="514350" indent="-514350">
              <a:buNone/>
            </a:pPr>
            <a:r>
              <a:rPr lang="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Самообразование, самообучение-основные слагаемые успеха.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ли жизнь после </a:t>
            </a:r>
            <a:r>
              <a:rPr lang="ru-RU" dirty="0" err="1" smtClean="0"/>
              <a:t>дистанта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8194" name="Picture 2" descr="https://yandex.ru/images/_crpd/FPE8Uj105/47f83aSYs/8lrqHYf35_ItgtZ4GlqEA_8rX2wPswerljs6-ddT-Xpu7d1LwRW4fcpRzd648V6vf5NOL4qZ0VUjmKyfe4UKafdGrjX6z_e6JIe2JQef5AOqCmdlbuJWj_dmarmqD-k-Ep3Bay0MuDz7EJyTFNVCu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672" y="1475508"/>
            <a:ext cx="7176655" cy="53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9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6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1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представление о дистанционном обучении и моделях его организации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213770"/>
            <a:ext cx="4038600" cy="3912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реальную ситуацию в школе, выявить имеющийся опыт и проблемы в организации дистанционного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общие правила для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Наметить перспективы деятельности в данном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652473"/>
          </a:xfrm>
        </p:spPr>
      </p:pic>
    </p:spTree>
    <p:extLst>
      <p:ext uri="{BB962C8B-B14F-4D97-AF65-F5344CB8AC3E}">
        <p14:creationId xmlns:p14="http://schemas.microsoft.com/office/powerpoint/2010/main" xmlns="" val="3601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3874">
            <a:off x="2870917" y="3658874"/>
            <a:ext cx="358368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66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открытие</a:t>
            </a:r>
            <a:endParaRPr lang="ru-RU" sz="8800" b="1" cap="all" dirty="0">
              <a:ln/>
              <a:solidFill>
                <a:srgbClr val="660066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500306"/>
            <a:ext cx="399994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Arial" charset="0"/>
                <a:cs typeface="Arial" charset="0"/>
              </a:rPr>
              <a:t>обучение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285860"/>
            <a:ext cx="7173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Дистанционное</a:t>
            </a:r>
            <a:endParaRPr lang="ru-RU" sz="8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24565">
            <a:off x="3493074" y="5433992"/>
            <a:ext cx="2908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Black" pitchFamily="34" charset="0"/>
                <a:ea typeface="Arial" charset="0"/>
                <a:cs typeface="Arial" pitchFamily="34" charset="0"/>
              </a:rPr>
              <a:t>Круглосуточная работа</a:t>
            </a:r>
            <a:endParaRPr lang="ru-RU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 Black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55804">
            <a:off x="1071538" y="3714752"/>
            <a:ext cx="199605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omic Sans MS"/>
                <a:ea typeface="Arial" charset="0"/>
                <a:cs typeface="Comic Sans MS"/>
              </a:rPr>
              <a:t>новизна</a:t>
            </a:r>
            <a:endParaRPr lang="ru-RU" sz="2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Comic Sans MS"/>
              <a:ea typeface="Arial" charset="0"/>
              <a:cs typeface="Comic Sans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711806">
            <a:off x="63405" y="315337"/>
            <a:ext cx="25763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ea typeface="Arial" charset="0"/>
                <a:cs typeface="Arial Black"/>
              </a:rPr>
              <a:t>Общение </a:t>
            </a:r>
          </a:p>
          <a:p>
            <a:pPr algn="ctr">
              <a:defRPr/>
            </a:pPr>
            <a:r>
              <a:rPr lang="ru-RU" sz="24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ea typeface="Arial" charset="0"/>
                <a:cs typeface="Arial Black"/>
              </a:rPr>
              <a:t>с родителями</a:t>
            </a:r>
            <a:endParaRPr lang="ru-RU" sz="24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  <a:ea typeface="Arial" charset="0"/>
              <a:cs typeface="Arial Black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374236">
            <a:off x="5271409" y="5642154"/>
            <a:ext cx="372127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Arial" charset="0"/>
                <a:cs typeface="Arial" charset="0"/>
              </a:rPr>
              <a:t>В ногу со временем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041111">
            <a:off x="6794619" y="531053"/>
            <a:ext cx="23134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Arial" charset="0"/>
                <a:cs typeface="Century Gothic"/>
              </a:rPr>
              <a:t>проблема</a:t>
            </a:r>
            <a:endParaRPr lang="ru-RU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ea typeface="Arial" charset="0"/>
              <a:cs typeface="Century Gothic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6143644"/>
            <a:ext cx="214314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новое</a:t>
            </a:r>
            <a:endParaRPr lang="ru-RU" sz="8800" b="1" cap="all" dirty="0">
              <a:ln/>
              <a:solidFill>
                <a:srgbClr val="CC0066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153357">
            <a:off x="2555492" y="5166843"/>
            <a:ext cx="205483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загадка</a:t>
            </a:r>
            <a:endParaRPr lang="ru-RU" sz="8800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59023">
            <a:off x="5516691" y="3785052"/>
            <a:ext cx="358368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9900"/>
                </a:solidFill>
              </a:rPr>
              <a:t>Испытание и проверка на профессионализм</a:t>
            </a:r>
            <a:endParaRPr lang="ru-RU" sz="8800" b="1" cap="all" dirty="0">
              <a:ln/>
              <a:solidFill>
                <a:srgbClr val="0099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59023">
            <a:off x="6021695" y="2413221"/>
            <a:ext cx="249185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опыт</a:t>
            </a:r>
            <a:endParaRPr lang="ru-RU" sz="88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59023">
            <a:off x="3544060" y="284613"/>
            <a:ext cx="358368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Много вопросов без ответов</a:t>
            </a:r>
            <a:endParaRPr lang="ru-RU" sz="8800" b="1" cap="all" dirty="0">
              <a:ln/>
              <a:solidFill>
                <a:srgbClr val="6600FF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222762">
            <a:off x="-249233" y="2803683"/>
            <a:ext cx="297678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новый формат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обучения</a:t>
            </a:r>
            <a:endParaRPr lang="ru-RU" sz="8800" b="1" cap="all" dirty="0">
              <a:ln/>
              <a:solidFill>
                <a:srgbClr val="9966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59023">
            <a:off x="1585336" y="4216115"/>
            <a:ext cx="358368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Головная боль</a:t>
            </a:r>
            <a:endParaRPr lang="ru-RU" sz="88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702532">
            <a:off x="5593940" y="5025709"/>
            <a:ext cx="240654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непонятное</a:t>
            </a:r>
            <a:endParaRPr lang="ru-RU" sz="88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820250">
            <a:off x="1515331" y="5691531"/>
            <a:ext cx="226733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Реалии времени</a:t>
            </a:r>
            <a:endParaRPr lang="ru-RU" sz="20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1293874">
            <a:off x="14993" y="4766773"/>
            <a:ext cx="279410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0033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неожиданность</a:t>
            </a:r>
            <a:endParaRPr lang="ru-RU" sz="8800" b="1" cap="all" dirty="0">
              <a:ln/>
              <a:solidFill>
                <a:srgbClr val="0033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1293874">
            <a:off x="4157975" y="4418357"/>
            <a:ext cx="299143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3333CC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нововведение</a:t>
            </a:r>
            <a:endParaRPr lang="ru-RU" sz="8800" b="1" cap="all" dirty="0">
              <a:ln/>
              <a:solidFill>
                <a:srgbClr val="3333CC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1036486">
            <a:off x="1329694" y="930586"/>
            <a:ext cx="358368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3300"/>
                </a:solidFill>
              </a:rPr>
              <a:t>Новый уровень отношений</a:t>
            </a:r>
            <a:endParaRPr lang="ru-RU" sz="8800" b="1" cap="all" dirty="0">
              <a:ln/>
              <a:solidFill>
                <a:srgbClr val="0033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1174106">
            <a:off x="6612768" y="2886198"/>
            <a:ext cx="282854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Обучение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на расстоянии</a:t>
            </a:r>
            <a:endParaRPr lang="ru-RU" sz="8800" b="1" cap="all" dirty="0">
              <a:ln/>
              <a:solidFill>
                <a:srgbClr val="6600FF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0647119">
            <a:off x="-413051" y="6064203"/>
            <a:ext cx="249185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ВЫЗОВ</a:t>
            </a:r>
            <a:endParaRPr lang="ru-RU" sz="8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«дистанционного обучения» была изобретена в Великобритании.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появление "корреспондентского обучения" датируется ХIX столетием. 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современной России датой официального развития дистанционного обучения можно считать 30 мая 1997 года, когда вышел приказ № 1050 Минобразования России, позволяющий проводить эксперимент дистанционного обучения в сфере образования.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978" y="1600200"/>
            <a:ext cx="37430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898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Поправки в закон РФ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образовании»: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возможность введения электронного обучения с использованием дистанционных программ в некоторых случаях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 возможность как дистанционного обучения, так и прохождения итоговых испытаний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одинаковая юридическая сила документов об образовании, выданных в бумажном и электронном формате.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00200"/>
            <a:ext cx="4316288" cy="337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172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8929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C00000"/>
                </a:solidFill>
                <a:latin typeface="Arial Black" pitchFamily="34" charset="0"/>
              </a:rPr>
              <a:t>Дистанционное</a:t>
            </a:r>
          </a:p>
          <a:p>
            <a:pPr algn="ctr"/>
            <a:endParaRPr lang="ru-RU" sz="3600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зависимое (согласуется с главным, подстраивается под него)</a:t>
            </a:r>
          </a:p>
          <a:p>
            <a:pPr algn="ctr"/>
            <a:r>
              <a:rPr lang="ru-RU" sz="7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8800" u="sng" cap="all" dirty="0" smtClean="0">
                <a:solidFill>
                  <a:srgbClr val="C00000"/>
                </a:solidFill>
                <a:latin typeface="Arial Black" pitchFamily="34" charset="0"/>
              </a:rPr>
              <a:t>обучение</a:t>
            </a:r>
          </a:p>
          <a:p>
            <a:pPr algn="ctr"/>
            <a:r>
              <a:rPr lang="ru-RU" sz="2000" cap="all" smtClean="0">
                <a:solidFill>
                  <a:srgbClr val="002060"/>
                </a:solidFill>
                <a:latin typeface="Arial Black" pitchFamily="34" charset="0"/>
              </a:rPr>
              <a:t>Главное</a:t>
            </a:r>
            <a:endParaRPr lang="ru-RU" sz="2000" cap="all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00034" y="2000240"/>
            <a:ext cx="8314006" cy="295421"/>
          </a:xfrm>
          <a:custGeom>
            <a:avLst/>
            <a:gdLst>
              <a:gd name="connsiteX0" fmla="*/ 0 w 8314006"/>
              <a:gd name="connsiteY0" fmla="*/ 211015 h 295421"/>
              <a:gd name="connsiteX1" fmla="*/ 56271 w 8314006"/>
              <a:gd name="connsiteY1" fmla="*/ 196948 h 295421"/>
              <a:gd name="connsiteX2" fmla="*/ 70339 w 8314006"/>
              <a:gd name="connsiteY2" fmla="*/ 154745 h 295421"/>
              <a:gd name="connsiteX3" fmla="*/ 98474 w 8314006"/>
              <a:gd name="connsiteY3" fmla="*/ 112541 h 295421"/>
              <a:gd name="connsiteX4" fmla="*/ 196948 w 8314006"/>
              <a:gd name="connsiteY4" fmla="*/ 70338 h 295421"/>
              <a:gd name="connsiteX5" fmla="*/ 281354 w 8314006"/>
              <a:gd name="connsiteY5" fmla="*/ 98474 h 295421"/>
              <a:gd name="connsiteX6" fmla="*/ 323557 w 8314006"/>
              <a:gd name="connsiteY6" fmla="*/ 112541 h 295421"/>
              <a:gd name="connsiteX7" fmla="*/ 365760 w 8314006"/>
              <a:gd name="connsiteY7" fmla="*/ 140677 h 295421"/>
              <a:gd name="connsiteX8" fmla="*/ 450166 w 8314006"/>
              <a:gd name="connsiteY8" fmla="*/ 168812 h 295421"/>
              <a:gd name="connsiteX9" fmla="*/ 562708 w 8314006"/>
              <a:gd name="connsiteY9" fmla="*/ 225083 h 295421"/>
              <a:gd name="connsiteX10" fmla="*/ 604911 w 8314006"/>
              <a:gd name="connsiteY10" fmla="*/ 239151 h 295421"/>
              <a:gd name="connsiteX11" fmla="*/ 647114 w 8314006"/>
              <a:gd name="connsiteY11" fmla="*/ 253218 h 295421"/>
              <a:gd name="connsiteX12" fmla="*/ 717452 w 8314006"/>
              <a:gd name="connsiteY12" fmla="*/ 239151 h 295421"/>
              <a:gd name="connsiteX13" fmla="*/ 731520 w 8314006"/>
              <a:gd name="connsiteY13" fmla="*/ 196948 h 295421"/>
              <a:gd name="connsiteX14" fmla="*/ 759656 w 8314006"/>
              <a:gd name="connsiteY14" fmla="*/ 154745 h 295421"/>
              <a:gd name="connsiteX15" fmla="*/ 801859 w 8314006"/>
              <a:gd name="connsiteY15" fmla="*/ 126609 h 295421"/>
              <a:gd name="connsiteX16" fmla="*/ 886265 w 8314006"/>
              <a:gd name="connsiteY16" fmla="*/ 98474 h 295421"/>
              <a:gd name="connsiteX17" fmla="*/ 1097280 w 8314006"/>
              <a:gd name="connsiteY17" fmla="*/ 112541 h 295421"/>
              <a:gd name="connsiteX18" fmla="*/ 1153551 w 8314006"/>
              <a:gd name="connsiteY18" fmla="*/ 126609 h 295421"/>
              <a:gd name="connsiteX19" fmla="*/ 1209822 w 8314006"/>
              <a:gd name="connsiteY19" fmla="*/ 182880 h 295421"/>
              <a:gd name="connsiteX20" fmla="*/ 1252025 w 8314006"/>
              <a:gd name="connsiteY20" fmla="*/ 211015 h 295421"/>
              <a:gd name="connsiteX21" fmla="*/ 1308296 w 8314006"/>
              <a:gd name="connsiteY21" fmla="*/ 267286 h 295421"/>
              <a:gd name="connsiteX22" fmla="*/ 1350499 w 8314006"/>
              <a:gd name="connsiteY22" fmla="*/ 281354 h 295421"/>
              <a:gd name="connsiteX23" fmla="*/ 1491176 w 8314006"/>
              <a:gd name="connsiteY23" fmla="*/ 253218 h 295421"/>
              <a:gd name="connsiteX24" fmla="*/ 1589649 w 8314006"/>
              <a:gd name="connsiteY24" fmla="*/ 225083 h 295421"/>
              <a:gd name="connsiteX25" fmla="*/ 1674056 w 8314006"/>
              <a:gd name="connsiteY25" fmla="*/ 168812 h 295421"/>
              <a:gd name="connsiteX26" fmla="*/ 1716259 w 8314006"/>
              <a:gd name="connsiteY26" fmla="*/ 140677 h 295421"/>
              <a:gd name="connsiteX27" fmla="*/ 1744394 w 8314006"/>
              <a:gd name="connsiteY27" fmla="*/ 112541 h 295421"/>
              <a:gd name="connsiteX28" fmla="*/ 1786597 w 8314006"/>
              <a:gd name="connsiteY28" fmla="*/ 98474 h 295421"/>
              <a:gd name="connsiteX29" fmla="*/ 1913206 w 8314006"/>
              <a:gd name="connsiteY29" fmla="*/ 112541 h 295421"/>
              <a:gd name="connsiteX30" fmla="*/ 1997612 w 8314006"/>
              <a:gd name="connsiteY30" fmla="*/ 140677 h 295421"/>
              <a:gd name="connsiteX31" fmla="*/ 2039816 w 8314006"/>
              <a:gd name="connsiteY31" fmla="*/ 154745 h 295421"/>
              <a:gd name="connsiteX32" fmla="*/ 2082019 w 8314006"/>
              <a:gd name="connsiteY32" fmla="*/ 182880 h 295421"/>
              <a:gd name="connsiteX33" fmla="*/ 2166425 w 8314006"/>
              <a:gd name="connsiteY33" fmla="*/ 211015 h 295421"/>
              <a:gd name="connsiteX34" fmla="*/ 2293034 w 8314006"/>
              <a:gd name="connsiteY34" fmla="*/ 253218 h 295421"/>
              <a:gd name="connsiteX35" fmla="*/ 2335237 w 8314006"/>
              <a:gd name="connsiteY35" fmla="*/ 267286 h 295421"/>
              <a:gd name="connsiteX36" fmla="*/ 2419643 w 8314006"/>
              <a:gd name="connsiteY36" fmla="*/ 253218 h 295421"/>
              <a:gd name="connsiteX37" fmla="*/ 2447779 w 8314006"/>
              <a:gd name="connsiteY37" fmla="*/ 225083 h 295421"/>
              <a:gd name="connsiteX38" fmla="*/ 2489982 w 8314006"/>
              <a:gd name="connsiteY38" fmla="*/ 196948 h 295421"/>
              <a:gd name="connsiteX39" fmla="*/ 2518117 w 8314006"/>
              <a:gd name="connsiteY39" fmla="*/ 168812 h 295421"/>
              <a:gd name="connsiteX40" fmla="*/ 2686929 w 8314006"/>
              <a:gd name="connsiteY40" fmla="*/ 126609 h 295421"/>
              <a:gd name="connsiteX41" fmla="*/ 2771336 w 8314006"/>
              <a:gd name="connsiteY41" fmla="*/ 98474 h 295421"/>
              <a:gd name="connsiteX42" fmla="*/ 2841674 w 8314006"/>
              <a:gd name="connsiteY42" fmla="*/ 84406 h 295421"/>
              <a:gd name="connsiteX43" fmla="*/ 2883877 w 8314006"/>
              <a:gd name="connsiteY43" fmla="*/ 70338 h 295421"/>
              <a:gd name="connsiteX44" fmla="*/ 2968283 w 8314006"/>
              <a:gd name="connsiteY44" fmla="*/ 56271 h 295421"/>
              <a:gd name="connsiteX45" fmla="*/ 3263705 w 8314006"/>
              <a:gd name="connsiteY45" fmla="*/ 70338 h 295421"/>
              <a:gd name="connsiteX46" fmla="*/ 3305908 w 8314006"/>
              <a:gd name="connsiteY46" fmla="*/ 84406 h 295421"/>
              <a:gd name="connsiteX47" fmla="*/ 3390314 w 8314006"/>
              <a:gd name="connsiteY47" fmla="*/ 140677 h 295421"/>
              <a:gd name="connsiteX48" fmla="*/ 3474720 w 8314006"/>
              <a:gd name="connsiteY48" fmla="*/ 182880 h 295421"/>
              <a:gd name="connsiteX49" fmla="*/ 3559126 w 8314006"/>
              <a:gd name="connsiteY49" fmla="*/ 211015 h 295421"/>
              <a:gd name="connsiteX50" fmla="*/ 3826412 w 8314006"/>
              <a:gd name="connsiteY50" fmla="*/ 196948 h 295421"/>
              <a:gd name="connsiteX51" fmla="*/ 3910819 w 8314006"/>
              <a:gd name="connsiteY51" fmla="*/ 168812 h 295421"/>
              <a:gd name="connsiteX52" fmla="*/ 4023360 w 8314006"/>
              <a:gd name="connsiteY52" fmla="*/ 98474 h 295421"/>
              <a:gd name="connsiteX53" fmla="*/ 4107766 w 8314006"/>
              <a:gd name="connsiteY53" fmla="*/ 70338 h 295421"/>
              <a:gd name="connsiteX54" fmla="*/ 4149969 w 8314006"/>
              <a:gd name="connsiteY54" fmla="*/ 56271 h 295421"/>
              <a:gd name="connsiteX55" fmla="*/ 4290646 w 8314006"/>
              <a:gd name="connsiteY55" fmla="*/ 28135 h 295421"/>
              <a:gd name="connsiteX56" fmla="*/ 4543865 w 8314006"/>
              <a:gd name="connsiteY56" fmla="*/ 56271 h 295421"/>
              <a:gd name="connsiteX57" fmla="*/ 4656406 w 8314006"/>
              <a:gd name="connsiteY57" fmla="*/ 154745 h 295421"/>
              <a:gd name="connsiteX58" fmla="*/ 4684542 w 8314006"/>
              <a:gd name="connsiteY58" fmla="*/ 182880 h 295421"/>
              <a:gd name="connsiteX59" fmla="*/ 4726745 w 8314006"/>
              <a:gd name="connsiteY59" fmla="*/ 196948 h 295421"/>
              <a:gd name="connsiteX60" fmla="*/ 5022166 w 8314006"/>
              <a:gd name="connsiteY60" fmla="*/ 182880 h 295421"/>
              <a:gd name="connsiteX61" fmla="*/ 5120640 w 8314006"/>
              <a:gd name="connsiteY61" fmla="*/ 154745 h 295421"/>
              <a:gd name="connsiteX62" fmla="*/ 5190979 w 8314006"/>
              <a:gd name="connsiteY62" fmla="*/ 84406 h 295421"/>
              <a:gd name="connsiteX63" fmla="*/ 5331656 w 8314006"/>
              <a:gd name="connsiteY63" fmla="*/ 56271 h 295421"/>
              <a:gd name="connsiteX64" fmla="*/ 5458265 w 8314006"/>
              <a:gd name="connsiteY64" fmla="*/ 28135 h 295421"/>
              <a:gd name="connsiteX65" fmla="*/ 5500468 w 8314006"/>
              <a:gd name="connsiteY65" fmla="*/ 14068 h 295421"/>
              <a:gd name="connsiteX66" fmla="*/ 5641145 w 8314006"/>
              <a:gd name="connsiteY66" fmla="*/ 28135 h 295421"/>
              <a:gd name="connsiteX67" fmla="*/ 5669280 w 8314006"/>
              <a:gd name="connsiteY67" fmla="*/ 56271 h 295421"/>
              <a:gd name="connsiteX68" fmla="*/ 5753686 w 8314006"/>
              <a:gd name="connsiteY68" fmla="*/ 98474 h 295421"/>
              <a:gd name="connsiteX69" fmla="*/ 5781822 w 8314006"/>
              <a:gd name="connsiteY69" fmla="*/ 126609 h 295421"/>
              <a:gd name="connsiteX70" fmla="*/ 5922499 w 8314006"/>
              <a:gd name="connsiteY70" fmla="*/ 182880 h 295421"/>
              <a:gd name="connsiteX71" fmla="*/ 5964702 w 8314006"/>
              <a:gd name="connsiteY71" fmla="*/ 196948 h 295421"/>
              <a:gd name="connsiteX72" fmla="*/ 6006905 w 8314006"/>
              <a:gd name="connsiteY72" fmla="*/ 211015 h 295421"/>
              <a:gd name="connsiteX73" fmla="*/ 6246056 w 8314006"/>
              <a:gd name="connsiteY73" fmla="*/ 225083 h 295421"/>
              <a:gd name="connsiteX74" fmla="*/ 6274191 w 8314006"/>
              <a:gd name="connsiteY74" fmla="*/ 182880 h 295421"/>
              <a:gd name="connsiteX75" fmla="*/ 6316394 w 8314006"/>
              <a:gd name="connsiteY75" fmla="*/ 154745 h 295421"/>
              <a:gd name="connsiteX76" fmla="*/ 6344529 w 8314006"/>
              <a:gd name="connsiteY76" fmla="*/ 126609 h 295421"/>
              <a:gd name="connsiteX77" fmla="*/ 6386732 w 8314006"/>
              <a:gd name="connsiteY77" fmla="*/ 98474 h 295421"/>
              <a:gd name="connsiteX78" fmla="*/ 6471139 w 8314006"/>
              <a:gd name="connsiteY78" fmla="*/ 70338 h 295421"/>
              <a:gd name="connsiteX79" fmla="*/ 6527409 w 8314006"/>
              <a:gd name="connsiteY79" fmla="*/ 28135 h 295421"/>
              <a:gd name="connsiteX80" fmla="*/ 6639951 w 8314006"/>
              <a:gd name="connsiteY80" fmla="*/ 0 h 295421"/>
              <a:gd name="connsiteX81" fmla="*/ 6921305 w 8314006"/>
              <a:gd name="connsiteY81" fmla="*/ 14068 h 295421"/>
              <a:gd name="connsiteX82" fmla="*/ 6963508 w 8314006"/>
              <a:gd name="connsiteY82" fmla="*/ 28135 h 295421"/>
              <a:gd name="connsiteX83" fmla="*/ 7019779 w 8314006"/>
              <a:gd name="connsiteY83" fmla="*/ 84406 h 295421"/>
              <a:gd name="connsiteX84" fmla="*/ 7104185 w 8314006"/>
              <a:gd name="connsiteY84" fmla="*/ 182880 h 295421"/>
              <a:gd name="connsiteX85" fmla="*/ 7230794 w 8314006"/>
              <a:gd name="connsiteY85" fmla="*/ 239151 h 295421"/>
              <a:gd name="connsiteX86" fmla="*/ 7343336 w 8314006"/>
              <a:gd name="connsiteY86" fmla="*/ 281354 h 295421"/>
              <a:gd name="connsiteX87" fmla="*/ 7526216 w 8314006"/>
              <a:gd name="connsiteY87" fmla="*/ 267286 h 295421"/>
              <a:gd name="connsiteX88" fmla="*/ 7568419 w 8314006"/>
              <a:gd name="connsiteY88" fmla="*/ 182880 h 295421"/>
              <a:gd name="connsiteX89" fmla="*/ 7624689 w 8314006"/>
              <a:gd name="connsiteY89" fmla="*/ 112541 h 295421"/>
              <a:gd name="connsiteX90" fmla="*/ 7666892 w 8314006"/>
              <a:gd name="connsiteY90" fmla="*/ 98474 h 295421"/>
              <a:gd name="connsiteX91" fmla="*/ 7695028 w 8314006"/>
              <a:gd name="connsiteY91" fmla="*/ 70338 h 295421"/>
              <a:gd name="connsiteX92" fmla="*/ 7737231 w 8314006"/>
              <a:gd name="connsiteY92" fmla="*/ 56271 h 295421"/>
              <a:gd name="connsiteX93" fmla="*/ 7835705 w 8314006"/>
              <a:gd name="connsiteY93" fmla="*/ 28135 h 295421"/>
              <a:gd name="connsiteX94" fmla="*/ 8046720 w 8314006"/>
              <a:gd name="connsiteY94" fmla="*/ 56271 h 295421"/>
              <a:gd name="connsiteX95" fmla="*/ 8088923 w 8314006"/>
              <a:gd name="connsiteY95" fmla="*/ 84406 h 295421"/>
              <a:gd name="connsiteX96" fmla="*/ 8117059 w 8314006"/>
              <a:gd name="connsiteY96" fmla="*/ 196948 h 295421"/>
              <a:gd name="connsiteX97" fmla="*/ 8201465 w 8314006"/>
              <a:gd name="connsiteY97" fmla="*/ 239151 h 295421"/>
              <a:gd name="connsiteX98" fmla="*/ 8243668 w 8314006"/>
              <a:gd name="connsiteY98" fmla="*/ 267286 h 295421"/>
              <a:gd name="connsiteX99" fmla="*/ 8285871 w 8314006"/>
              <a:gd name="connsiteY99" fmla="*/ 281354 h 295421"/>
              <a:gd name="connsiteX100" fmla="*/ 8314006 w 8314006"/>
              <a:gd name="connsiteY100" fmla="*/ 295421 h 29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8314006" h="295421">
                <a:moveTo>
                  <a:pt x="0" y="211015"/>
                </a:moveTo>
                <a:cubicBezTo>
                  <a:pt x="18757" y="206326"/>
                  <a:pt x="41173" y="209026"/>
                  <a:pt x="56271" y="196948"/>
                </a:cubicBezTo>
                <a:cubicBezTo>
                  <a:pt x="67850" y="187685"/>
                  <a:pt x="63707" y="168008"/>
                  <a:pt x="70339" y="154745"/>
                </a:cubicBezTo>
                <a:cubicBezTo>
                  <a:pt x="77900" y="139622"/>
                  <a:pt x="85485" y="123365"/>
                  <a:pt x="98474" y="112541"/>
                </a:cubicBezTo>
                <a:cubicBezTo>
                  <a:pt x="121650" y="93228"/>
                  <a:pt x="167631" y="80111"/>
                  <a:pt x="196948" y="70338"/>
                </a:cubicBezTo>
                <a:lnTo>
                  <a:pt x="281354" y="98474"/>
                </a:lnTo>
                <a:lnTo>
                  <a:pt x="323557" y="112541"/>
                </a:lnTo>
                <a:cubicBezTo>
                  <a:pt x="337625" y="121920"/>
                  <a:pt x="350310" y="133810"/>
                  <a:pt x="365760" y="140677"/>
                </a:cubicBezTo>
                <a:cubicBezTo>
                  <a:pt x="392861" y="152722"/>
                  <a:pt x="450166" y="168812"/>
                  <a:pt x="450166" y="168812"/>
                </a:cubicBezTo>
                <a:cubicBezTo>
                  <a:pt x="499273" y="217919"/>
                  <a:pt x="465719" y="192753"/>
                  <a:pt x="562708" y="225083"/>
                </a:cubicBezTo>
                <a:lnTo>
                  <a:pt x="604911" y="239151"/>
                </a:lnTo>
                <a:lnTo>
                  <a:pt x="647114" y="253218"/>
                </a:lnTo>
                <a:cubicBezTo>
                  <a:pt x="670560" y="248529"/>
                  <a:pt x="697557" y="252414"/>
                  <a:pt x="717452" y="239151"/>
                </a:cubicBezTo>
                <a:cubicBezTo>
                  <a:pt x="729790" y="230926"/>
                  <a:pt x="724888" y="210211"/>
                  <a:pt x="731520" y="196948"/>
                </a:cubicBezTo>
                <a:cubicBezTo>
                  <a:pt x="739081" y="181826"/>
                  <a:pt x="747701" y="166700"/>
                  <a:pt x="759656" y="154745"/>
                </a:cubicBezTo>
                <a:cubicBezTo>
                  <a:pt x="771611" y="142790"/>
                  <a:pt x="786409" y="133476"/>
                  <a:pt x="801859" y="126609"/>
                </a:cubicBezTo>
                <a:cubicBezTo>
                  <a:pt x="828960" y="114564"/>
                  <a:pt x="886265" y="98474"/>
                  <a:pt x="886265" y="98474"/>
                </a:cubicBezTo>
                <a:cubicBezTo>
                  <a:pt x="956603" y="103163"/>
                  <a:pt x="1027173" y="105161"/>
                  <a:pt x="1097280" y="112541"/>
                </a:cubicBezTo>
                <a:cubicBezTo>
                  <a:pt x="1116508" y="114565"/>
                  <a:pt x="1137156" y="116362"/>
                  <a:pt x="1153551" y="126609"/>
                </a:cubicBezTo>
                <a:cubicBezTo>
                  <a:pt x="1176045" y="140668"/>
                  <a:pt x="1187751" y="168166"/>
                  <a:pt x="1209822" y="182880"/>
                </a:cubicBezTo>
                <a:cubicBezTo>
                  <a:pt x="1223890" y="192258"/>
                  <a:pt x="1239188" y="200012"/>
                  <a:pt x="1252025" y="211015"/>
                </a:cubicBezTo>
                <a:cubicBezTo>
                  <a:pt x="1272165" y="228278"/>
                  <a:pt x="1283131" y="258897"/>
                  <a:pt x="1308296" y="267286"/>
                </a:cubicBezTo>
                <a:lnTo>
                  <a:pt x="1350499" y="281354"/>
                </a:lnTo>
                <a:cubicBezTo>
                  <a:pt x="1518562" y="257344"/>
                  <a:pt x="1392959" y="281280"/>
                  <a:pt x="1491176" y="253218"/>
                </a:cubicBezTo>
                <a:cubicBezTo>
                  <a:pt x="1506179" y="248932"/>
                  <a:pt x="1571789" y="235005"/>
                  <a:pt x="1589649" y="225083"/>
                </a:cubicBezTo>
                <a:cubicBezTo>
                  <a:pt x="1619208" y="208661"/>
                  <a:pt x="1645920" y="187569"/>
                  <a:pt x="1674056" y="168812"/>
                </a:cubicBezTo>
                <a:cubicBezTo>
                  <a:pt x="1688124" y="159434"/>
                  <a:pt x="1704304" y="152632"/>
                  <a:pt x="1716259" y="140677"/>
                </a:cubicBezTo>
                <a:cubicBezTo>
                  <a:pt x="1725637" y="131298"/>
                  <a:pt x="1733021" y="119365"/>
                  <a:pt x="1744394" y="112541"/>
                </a:cubicBezTo>
                <a:cubicBezTo>
                  <a:pt x="1757109" y="104912"/>
                  <a:pt x="1772529" y="103163"/>
                  <a:pt x="1786597" y="98474"/>
                </a:cubicBezTo>
                <a:cubicBezTo>
                  <a:pt x="1828800" y="103163"/>
                  <a:pt x="1871568" y="104213"/>
                  <a:pt x="1913206" y="112541"/>
                </a:cubicBezTo>
                <a:cubicBezTo>
                  <a:pt x="1942287" y="118357"/>
                  <a:pt x="1969477" y="131298"/>
                  <a:pt x="1997612" y="140677"/>
                </a:cubicBezTo>
                <a:cubicBezTo>
                  <a:pt x="2011680" y="145366"/>
                  <a:pt x="2027478" y="146519"/>
                  <a:pt x="2039816" y="154745"/>
                </a:cubicBezTo>
                <a:cubicBezTo>
                  <a:pt x="2053884" y="164123"/>
                  <a:pt x="2066569" y="176013"/>
                  <a:pt x="2082019" y="182880"/>
                </a:cubicBezTo>
                <a:cubicBezTo>
                  <a:pt x="2109120" y="194925"/>
                  <a:pt x="2138290" y="201637"/>
                  <a:pt x="2166425" y="211015"/>
                </a:cubicBezTo>
                <a:lnTo>
                  <a:pt x="2293034" y="253218"/>
                </a:lnTo>
                <a:lnTo>
                  <a:pt x="2335237" y="267286"/>
                </a:lnTo>
                <a:cubicBezTo>
                  <a:pt x="2363372" y="262597"/>
                  <a:pt x="2392936" y="263233"/>
                  <a:pt x="2419643" y="253218"/>
                </a:cubicBezTo>
                <a:cubicBezTo>
                  <a:pt x="2432062" y="248561"/>
                  <a:pt x="2437422" y="233368"/>
                  <a:pt x="2447779" y="225083"/>
                </a:cubicBezTo>
                <a:cubicBezTo>
                  <a:pt x="2460981" y="214521"/>
                  <a:pt x="2476780" y="207510"/>
                  <a:pt x="2489982" y="196948"/>
                </a:cubicBezTo>
                <a:cubicBezTo>
                  <a:pt x="2500339" y="188662"/>
                  <a:pt x="2506254" y="174744"/>
                  <a:pt x="2518117" y="168812"/>
                </a:cubicBezTo>
                <a:cubicBezTo>
                  <a:pt x="2594659" y="130541"/>
                  <a:pt x="2606858" y="146627"/>
                  <a:pt x="2686929" y="126609"/>
                </a:cubicBezTo>
                <a:cubicBezTo>
                  <a:pt x="2715701" y="119416"/>
                  <a:pt x="2742254" y="104290"/>
                  <a:pt x="2771336" y="98474"/>
                </a:cubicBezTo>
                <a:cubicBezTo>
                  <a:pt x="2794782" y="93785"/>
                  <a:pt x="2818478" y="90205"/>
                  <a:pt x="2841674" y="84406"/>
                </a:cubicBezTo>
                <a:cubicBezTo>
                  <a:pt x="2856060" y="80809"/>
                  <a:pt x="2869401" y="73555"/>
                  <a:pt x="2883877" y="70338"/>
                </a:cubicBezTo>
                <a:cubicBezTo>
                  <a:pt x="2911721" y="64150"/>
                  <a:pt x="2940148" y="60960"/>
                  <a:pt x="2968283" y="56271"/>
                </a:cubicBezTo>
                <a:cubicBezTo>
                  <a:pt x="3066757" y="60960"/>
                  <a:pt x="3165460" y="62151"/>
                  <a:pt x="3263705" y="70338"/>
                </a:cubicBezTo>
                <a:cubicBezTo>
                  <a:pt x="3278482" y="71569"/>
                  <a:pt x="3292945" y="77205"/>
                  <a:pt x="3305908" y="84406"/>
                </a:cubicBezTo>
                <a:cubicBezTo>
                  <a:pt x="3335467" y="100828"/>
                  <a:pt x="3358235" y="129984"/>
                  <a:pt x="3390314" y="140677"/>
                </a:cubicBezTo>
                <a:cubicBezTo>
                  <a:pt x="3544239" y="191987"/>
                  <a:pt x="3311085" y="110154"/>
                  <a:pt x="3474720" y="182880"/>
                </a:cubicBezTo>
                <a:cubicBezTo>
                  <a:pt x="3501821" y="194925"/>
                  <a:pt x="3559126" y="211015"/>
                  <a:pt x="3559126" y="211015"/>
                </a:cubicBezTo>
                <a:cubicBezTo>
                  <a:pt x="3648221" y="206326"/>
                  <a:pt x="3737829" y="207578"/>
                  <a:pt x="3826412" y="196948"/>
                </a:cubicBezTo>
                <a:cubicBezTo>
                  <a:pt x="3855858" y="193414"/>
                  <a:pt x="3910819" y="168812"/>
                  <a:pt x="3910819" y="168812"/>
                </a:cubicBezTo>
                <a:cubicBezTo>
                  <a:pt x="3955405" y="101932"/>
                  <a:pt x="3922914" y="131956"/>
                  <a:pt x="4023360" y="98474"/>
                </a:cubicBezTo>
                <a:lnTo>
                  <a:pt x="4107766" y="70338"/>
                </a:lnTo>
                <a:cubicBezTo>
                  <a:pt x="4121834" y="65649"/>
                  <a:pt x="4135342" y="58709"/>
                  <a:pt x="4149969" y="56271"/>
                </a:cubicBezTo>
                <a:cubicBezTo>
                  <a:pt x="4253447" y="39024"/>
                  <a:pt x="4206704" y="49121"/>
                  <a:pt x="4290646" y="28135"/>
                </a:cubicBezTo>
                <a:cubicBezTo>
                  <a:pt x="4317020" y="29893"/>
                  <a:pt x="4476737" y="22707"/>
                  <a:pt x="4543865" y="56271"/>
                </a:cubicBezTo>
                <a:cubicBezTo>
                  <a:pt x="4590395" y="79536"/>
                  <a:pt x="4619733" y="118072"/>
                  <a:pt x="4656406" y="154745"/>
                </a:cubicBezTo>
                <a:cubicBezTo>
                  <a:pt x="4665785" y="164124"/>
                  <a:pt x="4671959" y="178686"/>
                  <a:pt x="4684542" y="182880"/>
                </a:cubicBezTo>
                <a:lnTo>
                  <a:pt x="4726745" y="196948"/>
                </a:lnTo>
                <a:cubicBezTo>
                  <a:pt x="4825219" y="192259"/>
                  <a:pt x="4923895" y="190742"/>
                  <a:pt x="5022166" y="182880"/>
                </a:cubicBezTo>
                <a:cubicBezTo>
                  <a:pt x="5045404" y="181021"/>
                  <a:pt x="5096463" y="162804"/>
                  <a:pt x="5120640" y="154745"/>
                </a:cubicBezTo>
                <a:cubicBezTo>
                  <a:pt x="5144086" y="131299"/>
                  <a:pt x="5158465" y="90909"/>
                  <a:pt x="5190979" y="84406"/>
                </a:cubicBezTo>
                <a:lnTo>
                  <a:pt x="5331656" y="56271"/>
                </a:lnTo>
                <a:cubicBezTo>
                  <a:pt x="5380007" y="46601"/>
                  <a:pt x="5411907" y="41380"/>
                  <a:pt x="5458265" y="28135"/>
                </a:cubicBezTo>
                <a:cubicBezTo>
                  <a:pt x="5472523" y="24061"/>
                  <a:pt x="5486400" y="18757"/>
                  <a:pt x="5500468" y="14068"/>
                </a:cubicBezTo>
                <a:cubicBezTo>
                  <a:pt x="5547360" y="18757"/>
                  <a:pt x="5595426" y="16705"/>
                  <a:pt x="5641145" y="28135"/>
                </a:cubicBezTo>
                <a:cubicBezTo>
                  <a:pt x="5654012" y="31352"/>
                  <a:pt x="5658923" y="47985"/>
                  <a:pt x="5669280" y="56271"/>
                </a:cubicBezTo>
                <a:cubicBezTo>
                  <a:pt x="5708236" y="87436"/>
                  <a:pt x="5709113" y="83616"/>
                  <a:pt x="5753686" y="98474"/>
                </a:cubicBezTo>
                <a:cubicBezTo>
                  <a:pt x="5763065" y="107852"/>
                  <a:pt x="5770786" y="119252"/>
                  <a:pt x="5781822" y="126609"/>
                </a:cubicBezTo>
                <a:cubicBezTo>
                  <a:pt x="5823226" y="154212"/>
                  <a:pt x="5876736" y="167626"/>
                  <a:pt x="5922499" y="182880"/>
                </a:cubicBezTo>
                <a:lnTo>
                  <a:pt x="5964702" y="196948"/>
                </a:lnTo>
                <a:lnTo>
                  <a:pt x="6006905" y="211015"/>
                </a:lnTo>
                <a:cubicBezTo>
                  <a:pt x="6093171" y="268527"/>
                  <a:pt x="6073895" y="268124"/>
                  <a:pt x="6246056" y="225083"/>
                </a:cubicBezTo>
                <a:cubicBezTo>
                  <a:pt x="6262458" y="220982"/>
                  <a:pt x="6262236" y="194835"/>
                  <a:pt x="6274191" y="182880"/>
                </a:cubicBezTo>
                <a:cubicBezTo>
                  <a:pt x="6286146" y="170925"/>
                  <a:pt x="6303192" y="165307"/>
                  <a:pt x="6316394" y="154745"/>
                </a:cubicBezTo>
                <a:cubicBezTo>
                  <a:pt x="6326751" y="146459"/>
                  <a:pt x="6334172" y="134895"/>
                  <a:pt x="6344529" y="126609"/>
                </a:cubicBezTo>
                <a:cubicBezTo>
                  <a:pt x="6357731" y="116047"/>
                  <a:pt x="6371282" y="105341"/>
                  <a:pt x="6386732" y="98474"/>
                </a:cubicBezTo>
                <a:cubicBezTo>
                  <a:pt x="6413833" y="86429"/>
                  <a:pt x="6471139" y="70338"/>
                  <a:pt x="6471139" y="70338"/>
                </a:cubicBezTo>
                <a:cubicBezTo>
                  <a:pt x="6489896" y="56270"/>
                  <a:pt x="6505767" y="37153"/>
                  <a:pt x="6527409" y="28135"/>
                </a:cubicBezTo>
                <a:cubicBezTo>
                  <a:pt x="6563103" y="13263"/>
                  <a:pt x="6639951" y="0"/>
                  <a:pt x="6639951" y="0"/>
                </a:cubicBezTo>
                <a:cubicBezTo>
                  <a:pt x="6733736" y="4689"/>
                  <a:pt x="6827756" y="5933"/>
                  <a:pt x="6921305" y="14068"/>
                </a:cubicBezTo>
                <a:cubicBezTo>
                  <a:pt x="6936078" y="15353"/>
                  <a:pt x="6951441" y="19516"/>
                  <a:pt x="6963508" y="28135"/>
                </a:cubicBezTo>
                <a:cubicBezTo>
                  <a:pt x="6985093" y="43553"/>
                  <a:pt x="7005065" y="62335"/>
                  <a:pt x="7019779" y="84406"/>
                </a:cubicBezTo>
                <a:cubicBezTo>
                  <a:pt x="7045234" y="122589"/>
                  <a:pt x="7063249" y="155590"/>
                  <a:pt x="7104185" y="182880"/>
                </a:cubicBezTo>
                <a:cubicBezTo>
                  <a:pt x="7228321" y="265636"/>
                  <a:pt x="7029914" y="138713"/>
                  <a:pt x="7230794" y="239151"/>
                </a:cubicBezTo>
                <a:cubicBezTo>
                  <a:pt x="7304358" y="275932"/>
                  <a:pt x="7266720" y="262200"/>
                  <a:pt x="7343336" y="281354"/>
                </a:cubicBezTo>
                <a:cubicBezTo>
                  <a:pt x="7404296" y="276665"/>
                  <a:pt x="7467140" y="283040"/>
                  <a:pt x="7526216" y="267286"/>
                </a:cubicBezTo>
                <a:cubicBezTo>
                  <a:pt x="7549474" y="261084"/>
                  <a:pt x="7560496" y="198726"/>
                  <a:pt x="7568419" y="182880"/>
                </a:cubicBezTo>
                <a:cubicBezTo>
                  <a:pt x="7576633" y="166451"/>
                  <a:pt x="7605998" y="123756"/>
                  <a:pt x="7624689" y="112541"/>
                </a:cubicBezTo>
                <a:cubicBezTo>
                  <a:pt x="7637404" y="104912"/>
                  <a:pt x="7652824" y="103163"/>
                  <a:pt x="7666892" y="98474"/>
                </a:cubicBezTo>
                <a:cubicBezTo>
                  <a:pt x="7676271" y="89095"/>
                  <a:pt x="7683655" y="77162"/>
                  <a:pt x="7695028" y="70338"/>
                </a:cubicBezTo>
                <a:cubicBezTo>
                  <a:pt x="7707743" y="62709"/>
                  <a:pt x="7722973" y="60345"/>
                  <a:pt x="7737231" y="56271"/>
                </a:cubicBezTo>
                <a:cubicBezTo>
                  <a:pt x="7860854" y="20951"/>
                  <a:pt x="7734537" y="61858"/>
                  <a:pt x="7835705" y="28135"/>
                </a:cubicBezTo>
                <a:cubicBezTo>
                  <a:pt x="7873427" y="31279"/>
                  <a:pt x="7989256" y="27539"/>
                  <a:pt x="8046720" y="56271"/>
                </a:cubicBezTo>
                <a:cubicBezTo>
                  <a:pt x="8061842" y="63832"/>
                  <a:pt x="8074855" y="75028"/>
                  <a:pt x="8088923" y="84406"/>
                </a:cubicBezTo>
                <a:cubicBezTo>
                  <a:pt x="8089624" y="87910"/>
                  <a:pt x="8105523" y="182528"/>
                  <a:pt x="8117059" y="196948"/>
                </a:cubicBezTo>
                <a:cubicBezTo>
                  <a:pt x="8143935" y="230543"/>
                  <a:pt x="8167486" y="222162"/>
                  <a:pt x="8201465" y="239151"/>
                </a:cubicBezTo>
                <a:cubicBezTo>
                  <a:pt x="8216587" y="246712"/>
                  <a:pt x="8228546" y="259725"/>
                  <a:pt x="8243668" y="267286"/>
                </a:cubicBezTo>
                <a:cubicBezTo>
                  <a:pt x="8256931" y="273918"/>
                  <a:pt x="8272103" y="275847"/>
                  <a:pt x="8285871" y="281354"/>
                </a:cubicBezTo>
                <a:cubicBezTo>
                  <a:pt x="8295606" y="285248"/>
                  <a:pt x="8304628" y="290732"/>
                  <a:pt x="8314006" y="295421"/>
                </a:cubicBezTo>
              </a:path>
            </a:pathLst>
          </a:cu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проходящий при использовании специальных дистанционных образовательных программ и технических средств. Отличительная черта такого обучения – опосредованное взаимодействие обучающегося и педагога. То есть, дистанционное обучение в школе не осуществляется, учебный процесс преимущественно происходит в домашних условиях на компьютере через телекоммуникационную сеть Интернет.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367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-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2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1214</Words>
  <Application>Microsoft Office PowerPoint</Application>
  <PresentationFormat>Экран (4:3)</PresentationFormat>
  <Paragraphs>235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МБОУ «Супоневская СОШ №1  им. Героя Советского Союза Н.И. Чувина»</vt:lpstr>
      <vt:lpstr>Слайд 2</vt:lpstr>
      <vt:lpstr>Цель: </vt:lpstr>
      <vt:lpstr>Задачи:</vt:lpstr>
      <vt:lpstr>Слайд 5</vt:lpstr>
      <vt:lpstr>Историческая справка</vt:lpstr>
      <vt:lpstr>Поправки в закон РФ «Об образовании»:</vt:lpstr>
      <vt:lpstr>Слайд 8</vt:lpstr>
      <vt:lpstr>Дистанционное обучение - </vt:lpstr>
      <vt:lpstr>Характерные черты дистанционного обучения:</vt:lpstr>
      <vt:lpstr>Формы дистанционного обучения:</vt:lpstr>
      <vt:lpstr>Требования СанПиН к дистанционному обучению</vt:lpstr>
      <vt:lpstr>Слайд 13</vt:lpstr>
      <vt:lpstr>Преимущества дистанционного обучения: </vt:lpstr>
      <vt:lpstr>  Сложности дистанционного обучения:</vt:lpstr>
      <vt:lpstr>Популярные платформы дистанционного обучения</vt:lpstr>
      <vt:lpstr>Популярные платформы дистанционного обучения</vt:lpstr>
      <vt:lpstr>Популярные платформы дистанционного обучения</vt:lpstr>
      <vt:lpstr>Как поддерживать контакт с учениками на дистанционном обучении</vt:lpstr>
      <vt:lpstr>План А</vt:lpstr>
      <vt:lpstr>План Б</vt:lpstr>
      <vt:lpstr>План В</vt:lpstr>
      <vt:lpstr>Слайд 23</vt:lpstr>
      <vt:lpstr> Основные правила дистанционного обучения</vt:lpstr>
      <vt:lpstr>Есть ли жизнь после дистанта?</vt:lpstr>
      <vt:lpstr>Слайд 26</vt:lpstr>
    </vt:vector>
  </TitlesOfParts>
  <Manager>Никитина О.Н.</Manager>
  <Company>МАОУ "Школа № 7 ОВЗ"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</dc:title>
  <dc:subject>Особенности  дистанционного обучения: опыт и проблемы</dc:subject>
  <dc:creator>Бабушкина Людмила</dc:creator>
  <cp:keywords>Дистант</cp:keywords>
  <cp:lastModifiedBy>Пользователь Windows</cp:lastModifiedBy>
  <cp:revision>30</cp:revision>
  <dcterms:created xsi:type="dcterms:W3CDTF">2020-04-20T13:05:37Z</dcterms:created>
  <dcterms:modified xsi:type="dcterms:W3CDTF">2020-11-12T05:59:55Z</dcterms:modified>
</cp:coreProperties>
</file>