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6" r:id="rId14"/>
    <p:sldId id="267" r:id="rId15"/>
    <p:sldId id="268" r:id="rId16"/>
    <p:sldId id="269" r:id="rId17"/>
    <p:sldId id="273" r:id="rId18"/>
    <p:sldId id="274" r:id="rId19"/>
    <p:sldId id="291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71" r:id="rId32"/>
    <p:sldId id="289" r:id="rId33"/>
    <p:sldId id="272" r:id="rId34"/>
    <p:sldId id="286" r:id="rId35"/>
    <p:sldId id="287" r:id="rId36"/>
    <p:sldId id="288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84A48-25BC-41B4-9175-56B196BA3E65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FA34D-3D9B-4CAB-94CC-BE7FF84580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84A48-25BC-41B4-9175-56B196BA3E65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FA34D-3D9B-4CAB-94CC-BE7FF84580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84A48-25BC-41B4-9175-56B196BA3E65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FA34D-3D9B-4CAB-94CC-BE7FF84580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84A48-25BC-41B4-9175-56B196BA3E65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FA34D-3D9B-4CAB-94CC-BE7FF84580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84A48-25BC-41B4-9175-56B196BA3E65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FA34D-3D9B-4CAB-94CC-BE7FF84580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84A48-25BC-41B4-9175-56B196BA3E65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FA34D-3D9B-4CAB-94CC-BE7FF84580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84A48-25BC-41B4-9175-56B196BA3E65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FA34D-3D9B-4CAB-94CC-BE7FF84580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84A48-25BC-41B4-9175-56B196BA3E65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FA34D-3D9B-4CAB-94CC-BE7FF84580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84A48-25BC-41B4-9175-56B196BA3E65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FA34D-3D9B-4CAB-94CC-BE7FF84580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84A48-25BC-41B4-9175-56B196BA3E65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FA34D-3D9B-4CAB-94CC-BE7FF84580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84A48-25BC-41B4-9175-56B196BA3E65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FA34D-3D9B-4CAB-94CC-BE7FF84580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9884A48-25BC-41B4-9175-56B196BA3E65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1FA34D-3D9B-4CAB-94CC-BE7FF84580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43608" y="476672"/>
            <a:ext cx="7848872" cy="5400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Супоневская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СОШ № 1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им. Героя Советского Союза Н.И.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Чувина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Комплексное использование современных подходов к организации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воспитательного процесса с целью повышения качества образования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Цыганков А.Н.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2021 год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 современного урока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908720"/>
            <a:ext cx="8106104" cy="5339680"/>
          </a:xfrm>
        </p:spPr>
        <p:txBody>
          <a:bodyPr/>
          <a:lstStyle/>
          <a:p>
            <a:pPr lvl="0">
              <a:buNone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Цели деятельности учителя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pPr lvl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цели, ориентированные на развитие личности ребёнка и формирование УУД; предметные цели</a:t>
            </a:r>
          </a:p>
          <a:p>
            <a:pPr lvl="0">
              <a:buNone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Цели деятельности обучающихся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личностные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-познавательные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-регулятивные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-коммуникативные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Современные подходы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772816"/>
            <a:ext cx="7746064" cy="4475584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1. Личностно-ориентированный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3. Системно -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700808"/>
            <a:ext cx="7962088" cy="265030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Личностно-ориентированный подход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88640"/>
            <a:ext cx="8106104" cy="6059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неповторимое своеобразие человека или группы, уникальное сочетание в них единичных, особенных и общих черт, отличающее их от других индивидов и человеческих общностей.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Личность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постоянно изменяющееся системное качество, проявляющееся как устойчивая совокупность свойств индивида и характеризующее социальную сущность человека.</a:t>
            </a: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Самоактуализированная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личность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человек осознанно и активно реализующий стремление стать самим собой, наиболее полно раскрыть свои возможности и способности.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амовыражение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процесс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проявление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индивидом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присущих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ему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качеств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способностей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332656"/>
            <a:ext cx="8034096" cy="5915744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убъект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индивид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группа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обладающие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осознанной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творческой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активностью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свободой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познании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преобразовании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себя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окружающей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действительности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убъектность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качество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отдельного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группы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отражающее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способность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быть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индивидуальным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групповым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субъектами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обладающие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активностью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свободой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выборе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осуществлении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Я-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концепция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осознаваемая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переживаемая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человеком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система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представлений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самом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себе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основе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которой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строит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свою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жизнедеятельность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взаимодействие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другими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людьми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отношения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себе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окружающим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332656"/>
            <a:ext cx="8034096" cy="59157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осуществление человеком или группой возможности избрать из некоторой совокупности наиболее предпочтительный вариант для проявления своей активности.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едагогическая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поддержка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педагогов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оказанию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превентивной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оперативной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помощи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детям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решении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индивидуальных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проблем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связанных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физическим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психическим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здоровьем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общением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успешным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продвижением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учебе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жизненным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профессиональным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продвижением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90080" cy="1228998"/>
          </a:xfrm>
        </p:spPr>
        <p:txBody>
          <a:bodyPr>
            <a:normAutofit/>
          </a:bodyPr>
          <a:lstStyle/>
          <a:p>
            <a:r>
              <a:rPr lang="en-US" sz="2800" b="1" u="sng" dirty="0" err="1" smtClean="0">
                <a:effectLst/>
                <a:latin typeface="Times New Roman" pitchFamily="18" charset="0"/>
                <a:cs typeface="Times New Roman" pitchFamily="18" charset="0"/>
              </a:rPr>
              <a:t>Основные</a:t>
            </a:r>
            <a:r>
              <a:rPr lang="en-US" sz="2800" b="1" u="sng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effectLst/>
                <a:latin typeface="Times New Roman" pitchFamily="18" charset="0"/>
                <a:cs typeface="Times New Roman" pitchFamily="18" charset="0"/>
              </a:rPr>
              <a:t>принципы</a:t>
            </a:r>
            <a:r>
              <a:rPr lang="en-US" sz="2800" b="1" u="sng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effectLst/>
                <a:latin typeface="Times New Roman" pitchFamily="18" charset="0"/>
                <a:cs typeface="Times New Roman" pitchFamily="18" charset="0"/>
              </a:rPr>
              <a:t>личностно</a:t>
            </a:r>
            <a:r>
              <a:rPr lang="en-US" sz="2800" b="1" u="sng" dirty="0" smtClean="0">
                <a:effectLst/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2800" b="1" u="sng" dirty="0" err="1" smtClean="0">
                <a:effectLst/>
                <a:latin typeface="Times New Roman" pitchFamily="18" charset="0"/>
                <a:cs typeface="Times New Roman" pitchFamily="18" charset="0"/>
              </a:rPr>
              <a:t>ориентированного</a:t>
            </a:r>
            <a:r>
              <a:rPr lang="en-US" sz="2800" b="1" u="sng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effectLst/>
                <a:latin typeface="Times New Roman" pitchFamily="18" charset="0"/>
                <a:cs typeface="Times New Roman" pitchFamily="18" charset="0"/>
              </a:rPr>
              <a:t>подхода</a:t>
            </a:r>
            <a:endParaRPr lang="ru-RU" sz="28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890080" cy="483562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ринцип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самоактуализаци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Принцип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индивидуальности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Принцип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субъектности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Принцип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выбора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Принцип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творчества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успеха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Принцип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доверия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поддержки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276872"/>
            <a:ext cx="7498080" cy="1143000"/>
          </a:xfrm>
        </p:spPr>
        <p:txBody>
          <a:bodyPr/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подход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омпетентностный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подход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направленность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процесса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формирование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ключевых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базовых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основных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предметных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компетентностей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личности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76672"/>
            <a:ext cx="7890080" cy="5771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Компетенция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круг вопросов, в которых кто-нибудь хорошо осведомлен;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круг чьих-то полномочий, прав.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Компетентный –это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знающий, осведомленный; авторитетный в определенной отрасли;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специалист, владеющий компетентностью.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852936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Ничему тому, что важно знать, научить нельзя, - все, что может сделать учитель, это указать дорогу.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лючевые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компетентности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340768"/>
            <a:ext cx="7962088" cy="490763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Познавательная компетентность: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учебные достижения;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интеллектуальные задания;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умение учиться и оперировать знаниями.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лючевые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компетентности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340768"/>
            <a:ext cx="7962088" cy="490763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Личностная компетентность: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развитие индивидуальных способностей и талантов;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знание своих сильных и слабых сторон;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способность к рефлексии;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динамичность знаний.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лючевые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компетентности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340768"/>
            <a:ext cx="7962088" cy="490763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Самообразовательная компетентность: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способность к самообразованию, организации собственных приемов самообучения;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ответственность за уровень личной самообразовательной деятельности;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гибкость применения знаний, умений и навыков в условиях быстрых изменений;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постоянный самоанализ, контроль своей деятельности.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лючевы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образовательны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компетенци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(по А.В. Хуторскому)</a:t>
            </a:r>
            <a:endParaRPr lang="ru-RU" sz="31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890080" cy="52565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1. Ценностно-смысловые компетенции: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способности  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ориентироваться в мире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понимать мир живой и неживой природы, общества и человека;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способности 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принимать человека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как высшую ценность;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способности 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осознавать своё место в жизни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роль и предназначение;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способности 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ставить цели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выстрадывая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» смыслы своих действий, 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ценностные установки 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при принятии жизненно важных решений;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способность к освоению механизмов 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самоопределения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в разных ситуациях учебной и иных видов деятельности;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способность к активному участию в 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выстраивании программы своей жизнедеятельности.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лючевы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образовательны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компетенци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(по А.В. Хуторскому)</a:t>
            </a:r>
            <a:endParaRPr lang="ru-RU" sz="31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89008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Общекультурные компетенции: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познание и опыт деятельности в области национальной и общечеловеческой культуры;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опыт освоения учеником картины мира;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владение эффективными способами организации свободного времени.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лючевы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образовательны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компетенци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(по А.В. Хуторскому)</a:t>
            </a:r>
            <a:endParaRPr lang="ru-RU" sz="31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890080" cy="52565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3. Учебно-познавательные компетенции: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знания и умения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планирования, анализа, организации, 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рефлексии,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самооценки учебно-познавательной деятельности;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владение способами поиска знаний из разных источников, в том числе из реальной практики;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владение приёмами действия в нестандартных ситуациях, эвристическими методами решения проблем;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умение отличать факты от домыслов, критически оценивать разные интерпретации фактов;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владение методами познания, в том числе методами измерения, веро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ятностными, статистическими методами.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лючевы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образовательны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компетенци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(по А.В. Хуторскому)</a:t>
            </a:r>
            <a:endParaRPr lang="ru-RU" sz="31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89008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4.Информационные компетенции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обеспечивают умения самостоятельно 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искать, анализировать и отбирать необходимую информацию, организовывать, преобразовывать, сохранять и передавать её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при помощи: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реальных объектов (телевизор, диктофона, телефон, факс, компьютер, принтер, модем, копир);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современных информационных технологий (аудио - видеозапись, электронная почта, СМИ, Интернет).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лючевы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образовательны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компетенци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(по А.В. Хуторскому)</a:t>
            </a:r>
            <a:endParaRPr lang="ru-RU" sz="31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890080" cy="52565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5.Коммуникативные компетенции: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знание необходимых 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языков, способов взаимодействия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 окружающими и отдалёнными людьми и событиями; навыки иноязычного общения и взаимодействия в виртуальных сообществах;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владение навыками 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работы в группе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освоение различных социальных ролей в коллективе; уважение и 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принятие другого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владение навыками аргументировано отстаивать свою точку зрения, вести дискуссию;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владение способами 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поведения в конфликте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 их погашением;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знание и соблюдение 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традиций, ритуалов, этикета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лючевы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образовательны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компетенци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(по А.В. Хуторскому)</a:t>
            </a:r>
            <a:endParaRPr lang="ru-RU" sz="31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890080" cy="52565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Социально-трудовые компетенции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проявляются как 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владение знаниями и опытом в сферах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гражданско-общественной деятельности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(выполнение роли гражданина, наблюдателя, избирателя, представителя);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социально-трудовой сфере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(пользование правами потребителя, покупателя, клиента, производителя; гибкость в отношении вновь появляющихся требований и изменений; умение наглядно и убедительно проводить презентацию своих идей; владеть навыками самоорганизации);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сфере семейных отношений и обязанностей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вопросах экономики и права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умение анализировать ситуацию на рынке труда, оценивать собственные профессиональные возможности, ориентироваться в нормах и этике деловых взаимоотношений, действовать в соответствии с личной и общественной выгодой);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области профессионального самоопределения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лючевы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образовательны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компетенци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(по А.В. Хуторскому)</a:t>
            </a:r>
            <a:endParaRPr lang="ru-RU" sz="31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890080" cy="52565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Компетенции личностного самосовершенствования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направлены на освоение способов физического, духовного и интеллектуального саморазвития, эмоциональной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самоподдержки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ценностно-смысловой ориентации в мире (понимание ценности бытия, жизни, здоровья; ценности культуры, науки, производства, истории цивилизации, собственной страны, религии);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к рефлексии (осознанию, осмыслению, прогнозированию процесса и результатов своей деятельности и поведения);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владение способами самопознания, самосовершенствования, формирования психологической грамотности, культуры мышления и поведения;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принимать себя как свободного и ответственного, уверенного в себе человека, обладающего чувством собственного достоинства.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980728"/>
            <a:ext cx="8178112" cy="526767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Подход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ориентация учителя при осуществлении своих действий, побуждающая к использованию определенной совокупности взаимосвязанных понятий, идей и способов педагогической деятельности.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</a:rPr>
              <a:t>	</a:t>
            </a:r>
            <a:endParaRPr lang="ru-RU" b="1" i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лючевы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образовательны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en-US" b="1" dirty="0" err="1" smtClean="0">
                <a:effectLst/>
                <a:latin typeface="Times New Roman" pitchFamily="18" charset="0"/>
                <a:cs typeface="Times New Roman" pitchFamily="18" charset="0"/>
              </a:rPr>
              <a:t>компетенци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(по А.В. Хуторскому)</a:t>
            </a:r>
            <a:endParaRPr lang="ru-RU" sz="31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890080" cy="525658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8.Общепредметные и предметные компетенции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348880"/>
            <a:ext cx="7498080" cy="1143000"/>
          </a:xfrm>
        </p:spPr>
        <p:txBody>
          <a:bodyPr>
            <a:no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Системно –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подход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476672"/>
            <a:ext cx="7818072" cy="5771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Целью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воспитание личности ребенка как субъекта жизнедеятельности.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Характерной чертой технологии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подхода обучения является способность ученика проектировать предстоящую деятельность, быть ее субъектом.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Быть субъектом – быть хозяином своей деятельности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ставить цели,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решать задачи,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отвечать за результаты.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Основные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принципы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1.Принцип деятельности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2.Принцип непрерывности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3.Принцип целостного представления о мире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4.Принцип минимакса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Принцип психологического комфорта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Принцип вариативности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7.Принцип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творчества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106104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Непреложные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подготовки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урока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котором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реализуем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СДП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Формулировка цели урока производится либо совместно, либо самостоятельно учениками.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Основная форма общения - диалог.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Ученик для учителя - не часть целого, но личность с индивидуальным темпом, уровнем усвоения и степенью заинтересованности учебной темой, поэтому ни урока без дифференцированных заданий.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Востребованы формы, методы и приемы, активизирующие мыслительную деятельность учащихся.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5987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Целесообразное сочетание репродуктивной и проблемной формы обучения с тенденцией увеличения последней.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На всех этапах урока - рефлексивное действие.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Алгоритмизация образовательной деятельности.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 Приятие и поощрение собственной позиции ученика независимо от степени ее верности. 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9. Стиль отношений - доброжелательность, уважение ученика, восприятие ошибки как естественного элемента учебного процесса.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Уильям Уорда: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«Посредственный учитель излагает. Хороший учитель объясняет. Выдающийся учитель показывает. Великий учитель вдохновляет».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764704"/>
            <a:ext cx="7746064" cy="5483696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b="1" dirty="0" smtClean="0">
                <a:latin typeface="Times New Roman" pitchFamily="18" charset="0"/>
              </a:rPr>
              <a:t>Современный </a:t>
            </a:r>
            <a:r>
              <a:rPr lang="ru-RU" dirty="0" smtClean="0">
                <a:latin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</a:rPr>
              <a:t>стоящий на уровне своего века, не отсталый, отвечающий материальным потребностям, общественным, культурным запросам настоящего времени .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Современный подход к обучению</a:t>
            </a:r>
            <a:r>
              <a:rPr lang="ru-RU" dirty="0" smtClean="0">
                <a:latin typeface="Times New Roman" pitchFamily="18" charset="0"/>
              </a:rPr>
              <a:t>– это тот, который отвечает требованиям современного общества.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476672"/>
            <a:ext cx="7746064" cy="5771728"/>
          </a:xfrm>
        </p:spPr>
        <p:txBody>
          <a:bodyPr>
            <a:normAutofit fontScale="70000" lnSpcReduction="20000"/>
          </a:bodyPr>
          <a:lstStyle/>
          <a:p>
            <a:pPr>
              <a:buNone/>
              <a:tabLst>
                <a:tab pos="228600" algn="l"/>
              </a:tabLst>
              <a:defRPr/>
            </a:pPr>
            <a:r>
              <a:rPr lang="ru-RU" sz="40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образования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  <a:tabLst>
                <a:tab pos="228600" algn="l"/>
              </a:tabLst>
              <a:defRPr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это одна из основных проблем современной школы. </a:t>
            </a:r>
          </a:p>
          <a:p>
            <a:pPr>
              <a:tabLst>
                <a:tab pos="228600" algn="l"/>
              </a:tabLst>
              <a:defRPr/>
            </a:pPr>
            <a:endParaRPr lang="ru-RU" sz="36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228600" algn="l"/>
              </a:tabLst>
              <a:defRPr/>
            </a:pPr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Хорошее качество образования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это...</a:t>
            </a:r>
          </a:p>
          <a:p>
            <a:pPr>
              <a:tabLst>
                <a:tab pos="228600" algn="l"/>
              </a:tabLst>
              <a:defRPr/>
            </a:pPr>
            <a:endParaRPr lang="en-US" sz="36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  <a:defRPr/>
            </a:pPr>
            <a:endParaRPr lang="ru-RU" sz="105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None/>
              <a:tabLst>
                <a:tab pos="228600" algn="l"/>
              </a:tabLst>
              <a:defRPr/>
            </a:pPr>
            <a:r>
              <a:rPr lang="ru-RU" sz="40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учащихся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связано:</a:t>
            </a:r>
          </a:p>
          <a:p>
            <a:pPr eaLnBrk="0" hangingPunct="0">
              <a:tabLst>
                <a:tab pos="228600" algn="l"/>
              </a:tabLst>
              <a:defRPr/>
            </a:pPr>
            <a:endParaRPr lang="en-US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  <a:tabLst>
                <a:tab pos="228600" algn="l"/>
              </a:tabLst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хорошими знаниями по всем предметам, когда по окончании школы ученик без проблем может поступить в ВУЗ; 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228600" algn="l"/>
              </a:tabLst>
              <a:defRPr/>
            </a:pPr>
            <a:endParaRPr lang="ru-RU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  <a:tabLst>
                <a:tab pos="228600" algn="l"/>
              </a:tabLst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возможностями в будущем достигнуть успехов в карьере, достигнуть цели, поставленной в жизни; 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Symbol" pitchFamily="18" charset="2"/>
              <a:buNone/>
              <a:tabLst>
                <a:tab pos="228600" algn="l"/>
              </a:tabLst>
              <a:defRPr/>
            </a:pPr>
            <a:endParaRPr lang="ru-RU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  <a:tabLst>
                <a:tab pos="228600" algn="l"/>
              </a:tabLst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глубокими прочными знаниями по всем предметам.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404664"/>
            <a:ext cx="7674056" cy="5843736"/>
          </a:xfrm>
        </p:spPr>
        <p:txBody>
          <a:bodyPr>
            <a:normAutofit fontScale="77500" lnSpcReduction="20000"/>
          </a:bodyPr>
          <a:lstStyle/>
          <a:p>
            <a:pPr>
              <a:buNone/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Хорошее качество образования - это...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ru-RU" sz="40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родителей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связано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получением знаний, умений и навыков, которые позволяют выпускнику школы найти свое место в жизни, добиться уважения окружающих его людей; 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 знанием предметов, с хорошим оснащением школы, с профессионализмом педагогов; 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умением учащихся применить полученные знания в жизни; с умением педагога увлечь детей своим предметом.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32656"/>
            <a:ext cx="7890080" cy="6525344"/>
          </a:xfrm>
        </p:spPr>
        <p:txBody>
          <a:bodyPr>
            <a:normAutofit fontScale="62500" lnSpcReduction="20000"/>
          </a:bodyPr>
          <a:lstStyle/>
          <a:p>
            <a:pPr>
              <a:buNone/>
              <a:defRPr/>
            </a:pPr>
            <a:r>
              <a:rPr lang="ru-RU" sz="40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Хорошее качество образования - это...</a:t>
            </a:r>
            <a:endParaRPr lang="en-US" sz="4000" b="1" u="sng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4000" b="1" u="sng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40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учителей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связано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600" b="1" u="sng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умением подготовить школьника к сдаче ГИА, глубоким раскрытием наиболее интересных вопросов науки, подготовкой ученика не только умственно, но и нравственно (морально); 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Symbol" pitchFamily="18" charset="2"/>
              <a:buChar char=""/>
              <a:defRPr/>
            </a:pPr>
            <a:endParaRPr lang="ru-RU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умением ученика самостоятельно мыслить, анализировать и самостоятельно работать; 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Symbol" pitchFamily="18" charset="2"/>
              <a:buChar char=""/>
              <a:defRPr/>
            </a:pPr>
            <a:endParaRPr lang="ru-RU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 школой, которая учитывает индивидуальные особенности школьника, способности и потребности детей; где учителя придерживаются гуманистического принципа воспитания, где есть творческие педагоги и мудрое руководство; 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Symbol" pitchFamily="18" charset="2"/>
              <a:buChar char=""/>
              <a:defRPr/>
            </a:pPr>
            <a:endParaRPr lang="ru-RU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профессиональной позицией и самоощущением учителя, когда он четко представляет свои цели, знает как их достичь и чувствует душевный комфорт.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образования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определенный уровень знаний и умений, умственного, нравственного и физического развития, которое достигают обучаемые на определенном этапе в соответствии с планируемыми целями. Качество образования, прежде всего, измеряется его соответствием образовательному стандарту.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41763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ребования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предъявляемые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современному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уроку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268760"/>
            <a:ext cx="8106104" cy="558924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должен быть проблемным и развивающим: учитель сам нацеливается на сотрудничество с учениками и умеет направлять учеников на сотрудничество с учителем и одноклассниками;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организует проблемные и поисковые ситуации, активизирует деятельность учащихся;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 делают сами учащиеся;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минимум репродукции и максимум творчества и сотворчества;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время-сбережение и здоровье-сбережение;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центре внимания урока – дети;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учет уровня и возможностей учащихся, в котором учтены такие аспекты, как профиль класса, стремление учащихся, настроение детей;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демонстрировать методическое искусство учителя;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планирование обратной связи;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должен быть добрым.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171</TotalTime>
  <Words>926</Words>
  <Application>Microsoft Office PowerPoint</Application>
  <PresentationFormat>Экран (4:3)</PresentationFormat>
  <Paragraphs>183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Солнцестояние</vt:lpstr>
      <vt:lpstr> </vt:lpstr>
      <vt:lpstr> Ничему тому, что важно знать, научить нельзя, - все, что может сделать учитель, это указать дорогу.</vt:lpstr>
      <vt:lpstr>Слайд 3</vt:lpstr>
      <vt:lpstr>Слайд 4</vt:lpstr>
      <vt:lpstr>Слайд 5</vt:lpstr>
      <vt:lpstr>Слайд 6</vt:lpstr>
      <vt:lpstr>Слайд 7</vt:lpstr>
      <vt:lpstr>Качество образования</vt:lpstr>
      <vt:lpstr>Требования предъявляемые  к современному уроку</vt:lpstr>
      <vt:lpstr>Цели современного урока </vt:lpstr>
      <vt:lpstr>Современные подходы</vt:lpstr>
      <vt:lpstr>Личностно-ориентированный подход</vt:lpstr>
      <vt:lpstr>Слайд 13</vt:lpstr>
      <vt:lpstr>Слайд 14</vt:lpstr>
      <vt:lpstr>Слайд 15</vt:lpstr>
      <vt:lpstr>Основные принципы личностно -ориентированного подхода</vt:lpstr>
      <vt:lpstr>Компетентностный подход</vt:lpstr>
      <vt:lpstr>Компетентностный подход</vt:lpstr>
      <vt:lpstr>Слайд 19</vt:lpstr>
      <vt:lpstr>Ключевые компетентности</vt:lpstr>
      <vt:lpstr>Ключевые компетентности</vt:lpstr>
      <vt:lpstr>Ключевые компетентности</vt:lpstr>
      <vt:lpstr>Ключевые образовательные компетенции (по А.В. Хуторскому)</vt:lpstr>
      <vt:lpstr>Ключевые образовательные компетенции (по А.В. Хуторскому)</vt:lpstr>
      <vt:lpstr>Ключевые образовательные компетенции (по А.В. Хуторскому)</vt:lpstr>
      <vt:lpstr>Ключевые образовательные компетенции (по А.В. Хуторскому)</vt:lpstr>
      <vt:lpstr>Ключевые образовательные компетенции (по А.В. Хуторскому)</vt:lpstr>
      <vt:lpstr>Ключевые образовательные компетенции (по А.В. Хуторскому)</vt:lpstr>
      <vt:lpstr>Ключевые образовательные компетенции (по А.В. Хуторскому)</vt:lpstr>
      <vt:lpstr>Ключевые образовательные компетенции (по А.В. Хуторскому)</vt:lpstr>
      <vt:lpstr>Системно – деятельностный подход</vt:lpstr>
      <vt:lpstr>Слайд 32</vt:lpstr>
      <vt:lpstr>Основные принципы </vt:lpstr>
      <vt:lpstr>«Непреложные правила» подготовки урока, на котором реализуем СДП</vt:lpstr>
      <vt:lpstr>Слайд 35</vt:lpstr>
      <vt:lpstr>Уильям Уорда: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Комплексное использование современных подходов  к организации учебно – воспитательного процесса  с целью повышения качества образования</dc:title>
  <dc:creator>Андрей</dc:creator>
  <cp:lastModifiedBy>Андрей</cp:lastModifiedBy>
  <cp:revision>19</cp:revision>
  <dcterms:created xsi:type="dcterms:W3CDTF">2021-01-16T08:27:38Z</dcterms:created>
  <dcterms:modified xsi:type="dcterms:W3CDTF">2021-03-04T17:48:36Z</dcterms:modified>
</cp:coreProperties>
</file>