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0" r:id="rId4"/>
    <p:sldId id="263" r:id="rId5"/>
    <p:sldId id="273" r:id="rId6"/>
    <p:sldId id="274" r:id="rId7"/>
    <p:sldId id="275" r:id="rId8"/>
    <p:sldId id="276" r:id="rId9"/>
    <p:sldId id="277" r:id="rId10"/>
    <p:sldId id="278" r:id="rId11"/>
    <p:sldId id="257" r:id="rId12"/>
    <p:sldId id="258" r:id="rId13"/>
    <p:sldId id="279" r:id="rId14"/>
    <p:sldId id="261" r:id="rId15"/>
    <p:sldId id="288" r:id="rId16"/>
    <p:sldId id="260" r:id="rId17"/>
    <p:sldId id="268" r:id="rId18"/>
    <p:sldId id="259" r:id="rId19"/>
    <p:sldId id="269" r:id="rId20"/>
    <p:sldId id="289" r:id="rId21"/>
    <p:sldId id="287" r:id="rId22"/>
    <p:sldId id="270" r:id="rId23"/>
    <p:sldId id="271" r:id="rId24"/>
    <p:sldId id="272" r:id="rId25"/>
    <p:sldId id="285" r:id="rId26"/>
    <p:sldId id="293" r:id="rId27"/>
    <p:sldId id="265" r:id="rId28"/>
    <p:sldId id="262" r:id="rId29"/>
    <p:sldId id="281" r:id="rId30"/>
    <p:sldId id="286" r:id="rId31"/>
    <p:sldId id="290" r:id="rId32"/>
    <p:sldId id="282" r:id="rId33"/>
    <p:sldId id="291" r:id="rId34"/>
    <p:sldId id="292" r:id="rId35"/>
    <p:sldId id="266" r:id="rId36"/>
    <p:sldId id="296" r:id="rId37"/>
    <p:sldId id="283" r:id="rId38"/>
    <p:sldId id="284" r:id="rId39"/>
    <p:sldId id="294" r:id="rId40"/>
    <p:sldId id="295" r:id="rId41"/>
    <p:sldId id="264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7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k.com/away.php?to=http://chng.it/PxTZscwJSZ&amp;post=481952692_6433&amp;cc_key=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481952692_4979" TargetMode="External"/><Relationship Id="rId13" Type="http://schemas.openxmlformats.org/officeDocument/2006/relationships/image" Target="../media/image34.png"/><Relationship Id="rId3" Type="http://schemas.openxmlformats.org/officeDocument/2006/relationships/hyperlink" Target="file:///C:\Users\&#1051;&#1080;&#1076;&#1080;&#1103;\Desktop\mentionOver(this)" TargetMode="External"/><Relationship Id="rId7" Type="http://schemas.openxmlformats.org/officeDocument/2006/relationships/hyperlink" Target="https://vk.com/wall481952692_2410" TargetMode="External"/><Relationship Id="rId12" Type="http://schemas.openxmlformats.org/officeDocument/2006/relationships/hyperlink" Target="https://vk.com/wall481952692_5043" TargetMode="External"/><Relationship Id="rId2" Type="http://schemas.openxmlformats.org/officeDocument/2006/relationships/hyperlink" Target="https://vk.com/wall481952692_656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wall481952692_5583" TargetMode="External"/><Relationship Id="rId11" Type="http://schemas.openxmlformats.org/officeDocument/2006/relationships/hyperlink" Target="https://vk.com/wall481952692_4849" TargetMode="External"/><Relationship Id="rId5" Type="http://schemas.openxmlformats.org/officeDocument/2006/relationships/hyperlink" Target="https://vk.com/wall481952692_5282" TargetMode="External"/><Relationship Id="rId10" Type="http://schemas.openxmlformats.org/officeDocument/2006/relationships/hyperlink" Target="https://vk.com/wall481952692_683" TargetMode="External"/><Relationship Id="rId4" Type="http://schemas.openxmlformats.org/officeDocument/2006/relationships/hyperlink" Target="https://vk.com/wall481952692_5128" TargetMode="External"/><Relationship Id="rId9" Type="http://schemas.openxmlformats.org/officeDocument/2006/relationships/hyperlink" Target="https://vk.com/wall481952692_2228" TargetMode="External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460" y="1196752"/>
            <a:ext cx="8568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ОБРАЗОВАТЕЛЬНЫЙ ПРОЦЕСС  И ЕГО ОРГАНИЗАЦИЯ ПО РЕЗУЛЬТАТАМ ЕДИНОГО ГОСУДАРСТВЕННОГО ЭКЗАМЕНА: БИОЛОГИЯ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ОСОБЕННОСТИ  ПОДГОТОВКИ УЧАЩИХСЯ К СДАЧЕ ПРОФИЛЬНОГО ЭКЗАМЕНА</a:t>
            </a:r>
          </a:p>
          <a:p>
            <a:pPr marL="514350" indent="-514350" algn="just">
              <a:buAutoNum type="arabicPlain" startAt="6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9916"/>
            <a:ext cx="6767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ИССЛЕДОВАНИЙ В НАУКЕ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Лидия\Desktop\к 25.03\22-гибридизац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r="7933" b="68964"/>
          <a:stretch/>
        </p:blipFill>
        <p:spPr bwMode="auto">
          <a:xfrm>
            <a:off x="-30528" y="764704"/>
            <a:ext cx="885099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346" y="3811012"/>
            <a:ext cx="88931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22 С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помощью какого метода была обнаружена хорошо развитая шероховатая эндоплазматическая сеть в клетках поджелудочной железы? Объясните, с чем связано такое развитие эндоплазматической сети.</a:t>
            </a:r>
          </a:p>
        </p:txBody>
      </p:sp>
    </p:spTree>
    <p:extLst>
      <p:ext uri="{BB962C8B-B14F-4D97-AF65-F5344CB8AC3E}">
        <p14:creationId xmlns:p14="http://schemas.microsoft.com/office/powerpoint/2010/main" val="15876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идия\Desktop\АВГУСТ_20\еще_ЕГЭ_2020\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t="33626" r="62042" b="-243"/>
          <a:stretch/>
        </p:blipFill>
        <p:spPr bwMode="auto">
          <a:xfrm>
            <a:off x="395535" y="2420888"/>
            <a:ext cx="647283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619" y="764704"/>
            <a:ext cx="8712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 ИЗУЧЕНИИ ФОТОСИНТЕЗА УЧЁНЫЕ ИСПОЛЬЗОВАЛИ МЕТОД МЕЧЕНЫХ АТОМОВ И УСТАНОВИЛИ, ЧТО СВОБОДНЫЙ КИСЛОРОД ОБРАЗУЕТСЯ ИЗ ВОДЫ, А НЕ ИЗ  УГЛЕКИСЛОГО ГАЗА. КАК  БЫЛ  ПОСТАВЛЕН ЭКСПЕРИМЕНТ, ПОЗВОЛИВШИЙ ОБНАРУЖИТЬ, ЧТО КИСЛОРОД ОБРАЗУЕТСЯ НЕ ИЗ ВОДЫ?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39916"/>
            <a:ext cx="6767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ИССЛЕДОВАНИЙ В НАУКЕ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2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969" y="1225689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22 (1) В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чем заключается суть метода микроклонального размножения растений?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25 Палеонтология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использует ископаемые формы (остатки, окаменелости, отпечатки) для установления хода эволюции на Земле. Укажите не менее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4-х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причин неполной палеонтологической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летописи.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587429"/>
            <a:ext cx="6767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ИССЛЕДОВАНИЙ В НАУКЕ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un9-44.userapi.com/c858436/v858436833/fffd1/CcYWxSNW6R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7605" r="2929" b="5560"/>
          <a:stretch/>
        </p:blipFill>
        <p:spPr bwMode="auto">
          <a:xfrm>
            <a:off x="-29918" y="2620209"/>
            <a:ext cx="9144000" cy="42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sun9-70.userapi.com/c858436/v858436833/fffa2/bsol6iwEkq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8" t="65474" r="15205" b="3492"/>
          <a:stretch/>
        </p:blipFill>
        <p:spPr bwMode="auto">
          <a:xfrm>
            <a:off x="5363581" y="1023995"/>
            <a:ext cx="3804557" cy="15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0" y="758161"/>
            <a:ext cx="51300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ЧТО УЗНАЮТ ГЕНЕТИКИ, ПОДСЧИТЫВАЯ ЧИСЛО  ТЕЛЕЦ БАРРА В КЛЕТКАХ ЧЕЛОВЕКА?</a:t>
            </a:r>
          </a:p>
          <a:p>
            <a:pPr algn="just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КАКОЙ МЕТОД ИССЛЕДОВАНИЯ ИМИ ПРИМЕНЯЕТСЯ?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367" y="64562"/>
            <a:ext cx="6767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ИССЛЕДОВАНИЙ В НАУКЕ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. 1. Схема строения вируса на примере вируса ВИЧ. elementy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136904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292080" y="430587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Схема строения вируса на примере вируса ВИЧ.</a:t>
            </a:r>
            <a:r>
              <a:rPr lang="ru-RU" dirty="0"/>
              <a:t> </a:t>
            </a:r>
            <a:r>
              <a:rPr lang="ru-RU" i="1" dirty="0"/>
              <a:t>elementy.ru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891" y="402239"/>
            <a:ext cx="856895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ЗАТРУДНЕНИЯ В ВОПРОСАХ ИЗ РАЗДЕЛА «ЖИВОТНЫЕ»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 СИСТЕМЫ ОРГАНОВ И ИХ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ЭВОЛЮЦИОННОЕ РАЗВИТИЕ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 ХАРАКТЕРИСТИКА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КРУПНЫХ СИСТЕМАТИЧЕСКИХ ГРУПП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 АРОМОРФОЗЫ.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 ОСОБЕННОСТИ 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ПРИСПОСОБЛЕНИЯ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ВИДОВ (ОРГАНИЗМОВ) РАЗНЫХ СИСТЕМАТИЧЕСКИХ ГРУПП К ФАКТОРАМ  СРЕД ОБИТАНИЯ.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4 ДЕТАЛЬНОЕ СТРОЕНИЕ И ЗНАЧЕНИЕ ОРГАНОВ СИСТЕМ ОРГАНОВ ЖИВОТНЫХ.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ДОКАЗАТЕЛЬСТВА ЭВОЛЮЦИОННОГО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СХОДСТВА  СИСТЕМАТИЧЕСКИХ ГРУП ЖИВОТНЫХ.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6  Т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ЕРМИНОЛОГИЯ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РАЗДЕЛА «ЖИВОТНЕ».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7 ЖИЗНЕННЫЕ ЦИКЛЫ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27857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дия\Desktop\АВГУСТ_20\еще_ЕГЭ_2020\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84"/>
          <a:stretch/>
        </p:blipFill>
        <p:spPr bwMode="auto">
          <a:xfrm>
            <a:off x="25483" y="1103428"/>
            <a:ext cx="8785172" cy="16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идия\Desktop\АВГУСТ_20\еще_ЕГЭ_2020\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0" t="63527"/>
          <a:stretch/>
        </p:blipFill>
        <p:spPr bwMode="auto">
          <a:xfrm>
            <a:off x="97767" y="2852936"/>
            <a:ext cx="87851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820" y="74147"/>
            <a:ext cx="87771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РАЗДЕЛ НАУКИ О ЖИВОТНЫХ. МНОГООБРАЗИЕ ФОРМ ОРГАНИЧЕСКОГО МИРА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идия\Desktop\АВГУСТ_20\еще_ЕГЭ_2020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7976" r="2764"/>
          <a:stretch/>
        </p:blipFill>
        <p:spPr bwMode="auto">
          <a:xfrm>
            <a:off x="218274" y="3645024"/>
            <a:ext cx="86354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9269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ИЗВЕСТНО, ЧТО ПТИЦЫ ИМЕЮТ РЯД ПРИСПОСОБЛЕНИЙ ДЛЯ ОХОТЫ.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 СОВА ОБЛАДАЕТ СКОТОПИЧЕСКИМ ЗРЕНИЕМ, А ОРЁЛ – ФОТОПИЧЕСКИМ. ОБЪЯСНИТЕ, ЧЕМ ОБУСЛОВЛЕНЫ ТАКИЕ РАЗЛИЧИЯ?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101823"/>
            <a:ext cx="173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ЛИНИЯ 25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7216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phot</a:t>
            </a:r>
            <a:r>
              <a:rPr lang="ru-RU" dirty="0"/>
              <a:t>, </a:t>
            </a:r>
            <a:r>
              <a:rPr lang="ru-RU" dirty="0" err="1" smtClean="0"/>
              <a:t>optos</a:t>
            </a:r>
            <a:r>
              <a:rPr lang="ru-RU" dirty="0" smtClean="0"/>
              <a:t>; КОЛБОЧКИ, </a:t>
            </a:r>
            <a:r>
              <a:rPr lang="ru-RU" dirty="0" err="1" smtClean="0"/>
              <a:t>skotos</a:t>
            </a:r>
            <a:r>
              <a:rPr lang="ru-RU" dirty="0" smtClean="0"/>
              <a:t>;  ПАЛОЧКИ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2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512" y="980728"/>
            <a:ext cx="84249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Какие приспособления в строении, жизнедеятельности и поведении костных рыб обеспечивают интенсивное извлечение ими кислорода из воды? Ответ аргументируйте.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5820" y="74147"/>
            <a:ext cx="87771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РАЗДЕЛ НАУКИ О ЖИВОТНЫХ. МНОГООБРАЗИЕ ФОРМ ОРГАНИЧЕСКОГО МИРА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идия\Desktop\АВГУСТ_20\еще_ЕГЭ_2020\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1" t="55311" r="1871" b="5282"/>
          <a:stretch/>
        </p:blipFill>
        <p:spPr bwMode="auto">
          <a:xfrm>
            <a:off x="28765" y="4149080"/>
            <a:ext cx="8820472" cy="257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816" y="1040537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НАЗОВИТЕ ОРГАНИЗМ, ВЫЗЫВАЮЩИЙ ЗАБОЛЕВАНИЕ МАЛЯРИЕЙ У ЧЕЛОВЕКА. КАК ПРОИСХОДИТ ЗАРАЖЕНИЕ ЧЕЛОВЕКА? ПОЧЕМУ ИСПОЛЬЗОВАНИЕ НЕПРОДУМАННЫХ ОРОСИТЕЛЬНЫХ СИСТЕМ МОЖЕТ ПРИВЕСТИ К РОСТУ ЗАБОЛЕВАЕМОСТИ МАЛЯРИЕЙ?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820" y="74147"/>
            <a:ext cx="87771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РАЗДЕЛ НАУКИ О РАСТЕНИЯХ. МНОГООБРАЗИЕ ФОРМ ОРГАНИЧЕСКОГО МИРА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идия\Desktop\АВГУСТ_20\еще_ЕГЭ_2020\о репетитора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85725"/>
            <a:ext cx="8424936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un9-55.userapi.com/ipEjcRggwKbFY4K8assNPNA7o9P_cc11iFn07Q/isxS5abup4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" y="0"/>
            <a:ext cx="917385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7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891" y="381144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ЗАТРУДНЕНИЯ В ВОПРОСАХ ИЗ РАЗДЕЛА «РАСТЕНИЯ»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ЧАСТИ РАСТЕНИЯ, ОРГАНЫ РАСТЕНИЯ.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НИЗШИЕ И ВЫСШИЕ РАСТЕНИЯ – ХАРАКТЕРИСТИКА ПРИЗНАКОВ.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ОСОБЕННОСТИ СТРОЕНИЯ СЕМЯН КЛАССОВ РАСТЕНИЙ,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ТИПОЛОГИИ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ПЛОДОВ.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РАСТИТЕЛЬНЫЕ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ТКАНИ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ИХ РАСПОЛОЖЕНИЕ В ОРГАНАХ РАСТЕНИЙ.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ВИДОИЗМЕНЕНИЯ ОРГАНОВ РАСТЕНИЙ (ЧАСТЕЙ РАСТЕНИЯ).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 ХАРАКТЕРИСТИКА СЕМЕЙСТВ.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АДАПТАЦИИ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РАСТЕНИЙ К ЭКОЛОГИЧЕСКИМ ФАКТОРАМ СРЕД ОБИТАНИЯ.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ЖИЗНЕННЫЕ ЦИКЛЫ РАСТЕНИЙ И ХАРАКТЕРИСТИКА ОТДЕЛОВ (СИСТЕМАТИЧЕСКИХ ГРУПП).</a:t>
            </a:r>
          </a:p>
        </p:txBody>
      </p:sp>
    </p:spTree>
    <p:extLst>
      <p:ext uri="{BB962C8B-B14F-4D97-AF65-F5344CB8AC3E}">
        <p14:creationId xmlns:p14="http://schemas.microsoft.com/office/powerpoint/2010/main" val="10553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идия\Desktop\АВГУСТ_20\еще_ЕГЭ_2020\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7" t="42713" r="4800"/>
          <a:stretch/>
        </p:blipFill>
        <p:spPr bwMode="auto">
          <a:xfrm>
            <a:off x="0" y="2645296"/>
            <a:ext cx="2878667" cy="389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184" y="706304"/>
            <a:ext cx="825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КАКОЕ ЗНАЧЕНИЕ В ЖИЗНИ НАЗЕМНЫХ РАСТЕНИЙ ЦВЕТКОВЫХ РАСТЕНИЙ ИМЕЕТ МЕХАНИЧЕСКАЯ ТКАНЬ? ЧЕМ ОБЪЯСНЯЕТСЯ СЛАБОЕ РАЗВИТИЕ МЕХАНИЧЕСКОЙ ТКАНИ У БОЛЬШИНСТВА ВТОРИЧНОВОДНЫХ ЦВЕТКОВЫХ РАСТЕНИЙ?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Лидия\Desktop\АВГУСТ_20\еще_ЕГЭ_2020\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47970" r="30572" b="1992"/>
          <a:stretch/>
        </p:blipFill>
        <p:spPr bwMode="auto">
          <a:xfrm>
            <a:off x="3019881" y="3073152"/>
            <a:ext cx="6124119" cy="309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820" y="74147"/>
            <a:ext cx="8777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НАУКИ О РАСТЕНИЯХ. МНОГООБРАЗИЕ ФОРМ ОРГАНИЧЕСКОГО МИРА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идия\Desktop\АВГУСТ_20\еще_ЕГЭ_2020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10"/>
          <a:stretch/>
        </p:blipFill>
        <p:spPr bwMode="auto">
          <a:xfrm>
            <a:off x="0" y="2932651"/>
            <a:ext cx="9036496" cy="3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374" y="685882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 ПРЕДСТАВЛЕН И КАК УСТРОЕН МУЖСКОЙ ГАМЕТОФИТ У ПОКРЫТОСЕМЕННЫХ РАСТЕНИЙ? УКАЖИТЕ ЕГО РОЛЬ В РАЗМНОЖЕНИИ РАСТЕНИЯ И ПОЯСНИТЕ ЕЁ.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820" y="74147"/>
            <a:ext cx="877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НАУКИ О РАСТЕНИЯХ. МНОГООБРАЗИЕ ФОРМ ОРГАНИЧЕСКОГО МИРА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идия\Desktop\АВГУСТ_20\еще_ЕГЭ_2020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3" b="62511"/>
          <a:stretch/>
        </p:blipFill>
        <p:spPr bwMode="auto">
          <a:xfrm>
            <a:off x="120182" y="2996952"/>
            <a:ext cx="8844306" cy="380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76470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ОПРЕДЕЛИТЕ ОТДЕЛЫ, К КОТОРЫМ ОТНОСЯТ РАСТЕНИЯ, КОТОРЫЕ ИЗОБРАЖЕНЫ НА РИСУНКАХ 1 И 2. УКАЖИТЕ ПРИЗНАКИ, ПО КОТОРЫМ ВЫ ОТНЕСЛИ ИХ К ЭТИМ ОТДЕЛАМ. ЧТО ОБЩЕГО В ПОЛОВОМ РАЗМНОЖЕНИИ ЭТИХ РАСТЕНИЙ?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820" y="74147"/>
            <a:ext cx="8777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РАЗДЕЛ НАУКИ О РАСТЕНИЯХ. МНОГООБРАЗИЕ ФОРМ ОРГАНИЧЕСКОГО МИРА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un1-86.userapi.com/wa47NGoQTSf_pbnKYy82jFWyHfdB5ztrTnvA4A/GiLOF7sqY5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20"/>
          <a:stretch/>
        </p:blipFill>
        <p:spPr bwMode="auto">
          <a:xfrm>
            <a:off x="24443" y="802736"/>
            <a:ext cx="8796029" cy="8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sun1-86.userapi.com/wa47NGoQTSf_pbnKYy82jFWyHfdB5ztrTnvA4A/GiLOF7sqY5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467"/>
          <a:stretch/>
        </p:blipFill>
        <p:spPr bwMode="auto">
          <a:xfrm>
            <a:off x="43408" y="1916832"/>
            <a:ext cx="7571893" cy="473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9371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МНОГООБРАЗИЕ ФОРМ ОРГАНИЧЕСКОГО МИРА</a:t>
            </a:r>
          </a:p>
        </p:txBody>
      </p:sp>
    </p:spTree>
    <p:extLst>
      <p:ext uri="{BB962C8B-B14F-4D97-AF65-F5344CB8AC3E}">
        <p14:creationId xmlns:p14="http://schemas.microsoft.com/office/powerpoint/2010/main" val="4311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41" y="240804"/>
            <a:ext cx="85689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ЗАТРУДНЕНИЯ В ВОПРОСАХ ИЗ РАЗДЕЛА «БИОЛОИГЯ ЧЕЛОВЕКА»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СВЯЗЬ АНАТОМО-МОРФОЛОГИЧЕСКОГО СТРОЕНИЯ ОРГАНОВ И ИХ ФУНКЦИЙ.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НЕРВНАЯ И ГУМОРАЛЬНАЯ РЕГУЛЯЦИЯ ФУНКЦИЙ ОРГАНИЗМА.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ТКАНИ И ОСОБЕННОСТИ ГИСТОЛОГИИ ОРГАНОВ.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ПРОЦЕССЫ, РЕГУЛИРУЕМЫЕ ГОРМОНАМИ И ФЕРМЕНТАМИ.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АДАПТАЦИИ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СИСТЕМ ОРГАНОВ И ОРГАНОВ ЧЕЛОВЕКА В ЭКОЛОИГЧЕСКИМ ФАТКОРАМ.</a:t>
            </a:r>
          </a:p>
          <a:p>
            <a:pPr marL="514350" indent="-514350" algn="just">
              <a:buAutoNum type="arabicPlain" startAt="6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ПРОФИЛАКТИКА ЗАБОЛЕВАНИЙ И ДИСФУНКЦИОНАЛЬНЫХ СОСТОЯНИЙ.</a:t>
            </a:r>
          </a:p>
          <a:p>
            <a:pPr marL="514350" indent="-514350" algn="just">
              <a:buAutoNum type="arabicPlain" startAt="6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ТЕРМИНОЛОИЯ РАЗДЕЛА.</a:t>
            </a:r>
          </a:p>
          <a:p>
            <a:pPr marL="514350" indent="-514350" algn="just">
              <a:buAutoNum type="arabicPlain" startAt="6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ОКАЗАНИЕ ПМП.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lain" startAt="6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741" y="1268760"/>
            <a:ext cx="86882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ПРИ ЭКСПЕРИМЕНТАЛЬНОМ ИССЛЕДОВАНИИ ДЛЯ ПРОВЕРКИ ВКУСОВЫХ ОЩУЩЕНИЙ ЧЕЛОВЕКУ БЫЛИ ПРЕДЛОЖЕНЫ ДВЕ ТАБЛЕТКИ СО СЛАДКИМ И ГОРЬКИМ ВКУСОМ. ВКУСОВЫЕ ОЩУЩЕНИЯ ПРИ СИЛЬНОМ ВОЛНЕНИИ БЫЛИ ОСЛАБЛЕНЫ ПО СРАВНЕНИЮ СО СПОКОЙНЫМ СОСТОЯНИЕМ. ОБЪЯСНИТЕ, ПОЧЕМУ.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ВРАЧИ, ИЗМЕРЯЯ, ПАЦИЕНТАМ СЕРДЦЕБИЕНИЕ С  ПОМОЩЬЮ ФОНЕНДОСКОПА, СЛЫШАТ ДВА ЗВУКА-ТОНА СЕРДЦА. ОБЪЯСНИТЕ, С КАКИМИ ФАЗАМИ СЕРДЕЧНОГО ЦИКЛА И С РАБОТАМИ КАКИХ КЛАПАНОВ ЭТО СВЯЗАНО.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9194" y="114331"/>
            <a:ext cx="6650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ЗАДАНИЯ ЛИНИИ 22, 25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РАЗДЕЛ БИОЛОГИЯ ЧЕЛОВЕКА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Лидия\Desktop\АВГУСТ_20\еще_ЕГЭ_2020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15714" r="2857" b="51715"/>
          <a:stretch/>
        </p:blipFill>
        <p:spPr bwMode="auto">
          <a:xfrm>
            <a:off x="271399" y="1988840"/>
            <a:ext cx="8605157" cy="18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идия\Desktop\АВГУСТ_20\еще_ЕГЭ_2020\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15335" r="3086" b="64571"/>
          <a:stretch/>
        </p:blipFill>
        <p:spPr bwMode="auto">
          <a:xfrm>
            <a:off x="256692" y="4077072"/>
            <a:ext cx="860515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32656"/>
            <a:ext cx="66507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ЗАДАНИЯ ЛИНИИ 22,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25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РАЗДЕЛ БИОЛОГИЯ ЧЕЛОВЕКА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7819" y="0"/>
            <a:ext cx="8760074" cy="74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ОБЩИЙ МЕХАНИЗМ ПОЯВЛЕНИЯ АДАПТАЦИЙ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ОБЪЯСНЕНИЕ ИХ ФОРМИРОВАНИЯ С ЭВОЛЮЦИОННОЙ ТОЧКИ ЗРЕНИЯ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1.Все начинается с появления полезной мутации у отдельных особей благодаря НАСЛЕДСТВЕННОЙ ИЗМЕНЧИВОСТИ (назвали первый фактор эволюции).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Эти особи получают преимущество в БОРЬБЕ ЗА СУЩЕСТВОВАНИЕ (назвали 2-ой фактор эволюции) и сохраняются ЕСТЕСТВЕННЫМ ОТБОРОМ (назвали главный фактор эволюции)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3.Выжившие организмы размножаются и передают полезную мутацию благодаря НАСЛЕДСТВЕННОСТИ. Особи с полезной мутацией в ряду поколений сохраняются естественным отбором, полезная мутация распространяется, закрепляется среди всех особей вида.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2358" y="260648"/>
            <a:ext cx="8506106" cy="6370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ПОДПИШИТЕ ПЕТИЦИЮ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Требуем установить официальный перечень литературы для подготовки к ЕГЭ по биологии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http://chng.it/PxTZscwJSZ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 лично НЕ против усложнения экзамена,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НО об этом нужно сообщить заранее.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Сказать что будет, проводить всеобщие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(для учителей и учеников, как теперь будут происходить оценивания работ) и главное составить пособия в которых будет много примеров (сборники последних лет копирую сами себя, содержат ошибки и старые эталоны ответа), чтоб дети могли научиться оформлять ответы на вопрос.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ВСЕ НЮАНСЫ ЧИТАЙТЕ В ПЕТИЦИИ 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Пожалуйста, подпишите и сделайте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репост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если вы не равнодушны к ситуации, возникшей на ЕГЭ по биологии 2020.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-68421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-68421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-68421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-68421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un1-28.userapi.com/STNKw4prHX4K6Yy9XYmQ9G0JmcoAGVtmR40c-Q/hrvjmgmldt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99"/>
          <a:stretch/>
        </p:blipFill>
        <p:spPr bwMode="auto">
          <a:xfrm>
            <a:off x="179512" y="836712"/>
            <a:ext cx="878497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sun1-28.userapi.com/STNKw4prHX4K6Yy9XYmQ9G0JmcoAGVtmR40c-Q/hrvjmgmldt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5" t="56858" r="20834"/>
          <a:stretch/>
        </p:blipFill>
        <p:spPr bwMode="auto">
          <a:xfrm>
            <a:off x="29716" y="2548228"/>
            <a:ext cx="8785722" cy="404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4831" y="232654"/>
            <a:ext cx="741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ХИМИЧЕСКИЙ СОСТАВ КЛЕТКИ. БИОХИМИЯ.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un9-29.userapi.com/iXkw0a-V_wE_aRZGqxf7lo_TZ_JJPLJQQJDuMg/Zy5F7PdKG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t="5310" r="3651" b="7716"/>
          <a:stretch/>
        </p:blipFill>
        <p:spPr bwMode="auto">
          <a:xfrm>
            <a:off x="0" y="0"/>
            <a:ext cx="91130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un1-18.userapi.com/MXuuWUcCFaVlsJqWUbtrGsTXSAAZjreLuMZ9WA/dJ_rnKR2x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4" y="548680"/>
            <a:ext cx="891094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ЛИНИЯ 23. ДЕЛЕНИЕ КЛЕТОК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un9-2.userapi.com/PPcDfs4YJC2GpuxMc3eArUe1VOGHgZ7gSy_V_w/Vi7aLr_WSL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3" y="764704"/>
            <a:ext cx="881905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93007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ТЕСТОВЫЕ ЗАДАНИЯ. ДЕЛЕНИЕ КЛЕТОК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un9-71.userapi.com/c857520/v857520027/19bb15/qThxnb8IHP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6" y="1124744"/>
            <a:ext cx="915870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5162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ЛИНИЯ 23. РЕАЛИЗАЦИЯ НАСЛЕДСТВЕННОЙ ИНФОРМАЦИИ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16530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ДЛИНА, ФОРМА, ТОЧКИ НАЧАЛА РЕПЛИКАЦИИ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идия\Desktop\АВГУСТ_20\еще_ЕГЭ_2020\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6951" b="59357"/>
          <a:stretch/>
        </p:blipFill>
        <p:spPr bwMode="auto">
          <a:xfrm>
            <a:off x="323528" y="332654"/>
            <a:ext cx="8396992" cy="146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идия\Desktop\АВГУСТ_20\еще_ЕГЭ_2020\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7"/>
          <a:stretch/>
        </p:blipFill>
        <p:spPr bwMode="auto">
          <a:xfrm>
            <a:off x="539552" y="2276873"/>
            <a:ext cx="8352928" cy="44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41" y="240804"/>
            <a:ext cx="856895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НЕДОЧЁТЫ ПРИ ОФОРМЛЕНИИ И ОТВЕТЕ НА ВОПРОСЫ ЗАДАНИЙ ЛИНИИ 28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НЕЗНАНИЕ АЛГОРИТМА  РЕШЕНИЯ ЗАДАЧ.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НЕВЕРНЫЙ ВЫБОР И ОБОСНОВАНИЕ НАСЛЕДОВАНИЯ ПРИЗНАКОВ.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НАИМЕНОВАНИЕ ЗАКОНОВ ГЕНЕТИКИ СОКРАЩЁННЫМ ВАРИАНТОМ.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НЕВЕРНАЯ ГЕНЕТИЧЕСКАЯ СИМВОЛИКА ИЛИ ЕЁ ОТСУТСТВИЕ.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НЕУМЕНИЕ СФОРМУЛИРОВАТЬ ОТВЕТЫ НА ВОПРОСЫ ЗАДАЧИ.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УЧЁТ ВСЕХ ОСОБЕЙ В ПОТОМСТВЕ ПРИ РЕШЕНИИ ТИПОВ ЗАДАЧ НА ЭМБРИОНАЛЬНУЮ  ГИБЕЛЬ.</a:t>
            </a:r>
          </a:p>
          <a:p>
            <a:pPr marL="514350" indent="-514350" algn="just">
              <a:buAutoNum type="arabicPlain" startAt="6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ОТСУТСТВИЕ ЗНАНИЙ ПО НАСЛЕДОВАНИЮ ПРИЗНАКОВ, ОБУСЛОВЛЕННЫХ ГЕНАМИ В ПОЛОВЫХ ХРОМОСОМАХ И АУТОСОМАХ.</a:t>
            </a:r>
          </a:p>
          <a:p>
            <a:pPr marL="514350" indent="-514350" algn="just">
              <a:buAutoNum type="arabicPlain" startAt="6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ТЕРМИНОЛОИЯ РАЗДЕЛА.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lain" startAt="6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un1-25.userapi.com/33uQC9I6MvI3VpknwypRCA_fHi_RgrxYY4IGqQ/QO0Pf33C3X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85"/>
          <a:stretch/>
        </p:blipFill>
        <p:spPr bwMode="auto">
          <a:xfrm>
            <a:off x="449086" y="1019637"/>
            <a:ext cx="82089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8864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 ОФОРМЛЕНИЯ ЗАДАЧ ЛИНИИ 28 И ОТВЕТОВ НА ЗАДАНИЯ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774" y="4146246"/>
            <a:ext cx="835292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dirty="0" smtClean="0"/>
              <a:t>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При скрещивании белоглазой дрозофилы с нормальными крыльями и красноглазого самца с укороченными крыльями в потомстве получилось 15 самцов с белыми глазами и нормальными крыльями и 13 самок с красными глазами и нормальными крыльями. При скрещивании самок с красными глазами и укороченными крыльями и самцов с белыми глазами и нормальными крыльями всё потомство имело красные глаза и нормальные крылья. Составьте схему решения задачи. Определите генотипы родителей и потомков в обоих скрещиваниях. Ответ обоснуйте.</a:t>
            </a:r>
          </a:p>
        </p:txBody>
      </p:sp>
    </p:spTree>
    <p:extLst>
      <p:ext uri="{BB962C8B-B14F-4D97-AF65-F5344CB8AC3E}">
        <p14:creationId xmlns:p14="http://schemas.microsoft.com/office/powerpoint/2010/main" val="26321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0909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 fontAlgn="base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человека между генами ихтиоза и  дальтонизма происходит кроссинговер. Здоровая по указанным признакам женщина, у которой мать была дальтоником, а отец болел ихтиозом, вышла замуж за здорового по обоим признакам мужчину. Родившаяся в этом браке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моногомозиготная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здоровая дочь вышла замуж за здорового по обоим заболеваниям мужчину, в этой семье родился ребёнок-дальтоник. Составьте схемы решения задачи. Укажите генотипы, фенотипы, пол возможного потомства в двух браках. Какова вероятность рождения в первом браке ребёнка больного по обоим признакам?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 fontAlgn="base" hangingPunct="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8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hangingPunct="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base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скрещивании самки мыши с рыжей шерстью нормальной длины и самца с чёрной длинной шерстью в первом поколении было получено 5 потомков, имевших рыжую шерсть нормальной длины и 4 потомка, имевших чёрную шерсть нормальной длины. Для второго скрещивания взяли самцов и самок из F1 с рыжей нормальной шерстью. В потомстве получили расщепление 6 : 3 : 2 : 1, причём мышей с рыжей шерстью было большинство. Составьте схему решения задачи. Определите генотипы родительских особей, генотипы и фенотипы полученного потомства в первом и во втором скрещиваниях. Поясните фенотипическое расщепление во втором скрещивании.</a:t>
            </a:r>
          </a:p>
        </p:txBody>
      </p:sp>
    </p:spTree>
    <p:extLst>
      <p:ext uri="{BB962C8B-B14F-4D97-AF65-F5344CB8AC3E}">
        <p14:creationId xmlns:p14="http://schemas.microsoft.com/office/powerpoint/2010/main" val="32271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5493" y="836712"/>
            <a:ext cx="82129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Биология как наука. Методы научного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познания.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Клетка как биологическая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Организм как биологическая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и многообразие органического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мира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Организм человека и его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Эволюция живой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природы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Экосистемы и присущие им закономерности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2898" y="4221088"/>
            <a:ext cx="84755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у участников экзамена различных учебных умений и способов действий: использование биологической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терминологии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распознавание объектов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живой природы по описанию и изображениям; объяснение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биологических процессов и явлений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с применением знаний из области химии и физики; установление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причинно-следственных связей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; проведение анализа, синтеза; формулирование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выводов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; решение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качественных и количественных биологических задач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; использование теоретических знаний в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практической деятельности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и повседневной жизни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898" y="223731"/>
            <a:ext cx="8742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КОНСТРУИРОВАНИЕ ЗАДАНИЙ НА ЕГЭ ПО БИОЛОГИИ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Дрозофила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гомозиготная по признакам желтой окраски, наличия очень узких крыльев и отсутствия щетинок, была скрещена с дрозофилой, имеющей в гомозиготном состоянии гены, определяющие серый цвет, нормальные крылья и щетинки. Какое потомство возникнет от скрещивания полученных гибридов между собой, если известно, что рецессивный ген желтой окраски и доминантный ген узких крыльев лежат во второй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аутосоме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рецессивный ген отсутствия щетинок – в третьей, если предположить, что кроссинговер между генами А и В отсутствует?</a:t>
            </a:r>
          </a:p>
        </p:txBody>
      </p:sp>
    </p:spTree>
    <p:extLst>
      <p:ext uri="{BB962C8B-B14F-4D97-AF65-F5344CB8AC3E}">
        <p14:creationId xmlns:p14="http://schemas.microsoft.com/office/powerpoint/2010/main" val="14620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2676" y="990600"/>
            <a:ext cx="7992888" cy="53245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Сборник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Мазяркиной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Первака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2021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  <a:hlinkMouseOver r:id="rId3"/>
              </a:rPr>
              <a:t>https://vk.com/wall481952692_6562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 Сборник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Рохлова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2020 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4"/>
                <a:hlinkMouseOver r:id="rId3"/>
              </a:rPr>
              <a:t>https://vk.com/wall481952692_5128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 Сборники ЕГЭ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Био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2020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Лернер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Мазяркина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5"/>
                <a:hlinkMouseOver r:id="rId3"/>
              </a:rPr>
              <a:t>https://vk.com/wall481952692_5282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Сборник от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Статграда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2020: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6"/>
                <a:hlinkMouseOver r:id="rId3"/>
              </a:rPr>
              <a:t>https://vk.com/wall481952692_5583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 12 сборников ЕГЭ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Био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2018-19: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7"/>
                <a:hlinkMouseOver r:id="rId3"/>
              </a:rPr>
              <a:t>https://vk.com/wall481952692_2410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 Сборник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Рохлова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2019 - 30 вариантов: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8"/>
                <a:hlinkMouseOver r:id="rId3"/>
              </a:rPr>
              <a:t>https://vk.com/wall481952692_4979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 Кирилленко 2018 Тематические тесты: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9"/>
                <a:hlinkMouseOver r:id="rId3"/>
              </a:rPr>
              <a:t>https://vk.com/wall481952692_2228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 9 сборников ЕГЭ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Био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 2016-18 года: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10"/>
                <a:hlinkMouseOver r:id="rId3"/>
              </a:rPr>
              <a:t>https://vk.com/wall481952692_683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 Сборники заданий за 2014 – 2008 года: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11"/>
                <a:hlinkMouseOver r:id="rId3"/>
              </a:rPr>
              <a:t>https://vk.com/wall481952692_4849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 Максимов, Чебышев: Сборник заданий 1 и 2 части ЕГЭ Биология: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12"/>
                <a:hlinkMouseOver r:id="rId3"/>
              </a:rPr>
              <a:t>https://vk.com/wall481952692_5043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❗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-6826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❗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-6826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✅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546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✅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4095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7" r="12357" b="22672"/>
          <a:stretch>
            <a:fillRect/>
          </a:stretch>
        </p:blipFill>
        <p:spPr bwMode="auto">
          <a:xfrm>
            <a:off x="494520" y="764704"/>
            <a:ext cx="8181935" cy="167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4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7" b="20140"/>
          <a:stretch>
            <a:fillRect/>
          </a:stretch>
        </p:blipFill>
        <p:spPr bwMode="auto">
          <a:xfrm>
            <a:off x="467544" y="2564904"/>
            <a:ext cx="820891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0" b="19766"/>
          <a:stretch>
            <a:fillRect/>
          </a:stretch>
        </p:blipFill>
        <p:spPr bwMode="auto">
          <a:xfrm>
            <a:off x="494521" y="4797152"/>
            <a:ext cx="80581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0392"/>
            <a:ext cx="654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НАУЧНОГО ПОЗНАНИЯ.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ТЕСТОВЫЕ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9" b="21147"/>
          <a:stretch>
            <a:fillRect/>
          </a:stretch>
        </p:blipFill>
        <p:spPr bwMode="auto">
          <a:xfrm>
            <a:off x="467544" y="653710"/>
            <a:ext cx="8352928" cy="191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8" r="19154" b="20615"/>
          <a:stretch>
            <a:fillRect/>
          </a:stretch>
        </p:blipFill>
        <p:spPr bwMode="auto">
          <a:xfrm>
            <a:off x="467544" y="2708920"/>
            <a:ext cx="835292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20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6" b="20543"/>
          <a:stretch>
            <a:fillRect/>
          </a:stretch>
        </p:blipFill>
        <p:spPr bwMode="auto">
          <a:xfrm>
            <a:off x="467544" y="4869160"/>
            <a:ext cx="8496944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1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идия\Desktop\к 25.03\электрофо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" y="559664"/>
            <a:ext cx="8534427" cy="596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46134" y="5877272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39916"/>
            <a:ext cx="6767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ИССЛЕДОВАНИЙ В НАУКЕ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Лидия\Desktop\к 25.03\pofLNERHCo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t="16227" r="31" b="4586"/>
          <a:stretch/>
        </p:blipFill>
        <p:spPr bwMode="auto">
          <a:xfrm>
            <a:off x="179512" y="1730828"/>
            <a:ext cx="8136904" cy="452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47881"/>
            <a:ext cx="6767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ИССЛЕДОВАНИЙ В НАУКЕ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7201" y="5869446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707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9916"/>
            <a:ext cx="6767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ИССЛЕДОВАНИЙ В НАУКЕ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Лидия\Desktop\к 25.03\tc85cXPgw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5"/>
          <a:stretch/>
        </p:blipFill>
        <p:spPr bwMode="auto">
          <a:xfrm>
            <a:off x="243728" y="836712"/>
            <a:ext cx="8701339" cy="567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7201" y="5869446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553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1263</Words>
  <Application>Microsoft Office PowerPoint</Application>
  <PresentationFormat>Экран (4:3)</PresentationFormat>
  <Paragraphs>113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</dc:creator>
  <cp:lastModifiedBy>Лидия</cp:lastModifiedBy>
  <cp:revision>21</cp:revision>
  <dcterms:created xsi:type="dcterms:W3CDTF">2020-09-26T18:02:56Z</dcterms:created>
  <dcterms:modified xsi:type="dcterms:W3CDTF">2020-09-28T18:24:07Z</dcterms:modified>
</cp:coreProperties>
</file>